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3" ContentType="audio/m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7"/>
  </p:notesMasterIdLst>
  <p:sldIdLst>
    <p:sldId id="256" r:id="rId2"/>
    <p:sldId id="454" r:id="rId3"/>
    <p:sldId id="413" r:id="rId4"/>
    <p:sldId id="415" r:id="rId5"/>
    <p:sldId id="416" r:id="rId6"/>
    <p:sldId id="257" r:id="rId7"/>
    <p:sldId id="268" r:id="rId8"/>
    <p:sldId id="417" r:id="rId9"/>
    <p:sldId id="418" r:id="rId10"/>
    <p:sldId id="419" r:id="rId11"/>
    <p:sldId id="420" r:id="rId12"/>
    <p:sldId id="421" r:id="rId13"/>
    <p:sldId id="423" r:id="rId14"/>
    <p:sldId id="424" r:id="rId15"/>
    <p:sldId id="340" r:id="rId16"/>
    <p:sldId id="359" r:id="rId17"/>
    <p:sldId id="360" r:id="rId18"/>
    <p:sldId id="361" r:id="rId19"/>
    <p:sldId id="362" r:id="rId20"/>
    <p:sldId id="363" r:id="rId21"/>
    <p:sldId id="364" r:id="rId22"/>
    <p:sldId id="365" r:id="rId23"/>
    <p:sldId id="366" r:id="rId24"/>
    <p:sldId id="367" r:id="rId25"/>
    <p:sldId id="368" r:id="rId26"/>
    <p:sldId id="369" r:id="rId27"/>
    <p:sldId id="370" r:id="rId28"/>
    <p:sldId id="371" r:id="rId29"/>
    <p:sldId id="372" r:id="rId30"/>
    <p:sldId id="451" r:id="rId31"/>
    <p:sldId id="425" r:id="rId32"/>
    <p:sldId id="426" r:id="rId33"/>
    <p:sldId id="427" r:id="rId34"/>
    <p:sldId id="428" r:id="rId35"/>
    <p:sldId id="429" r:id="rId36"/>
    <p:sldId id="430" r:id="rId37"/>
    <p:sldId id="278" r:id="rId38"/>
    <p:sldId id="279" r:id="rId39"/>
    <p:sldId id="282" r:id="rId40"/>
    <p:sldId id="330" r:id="rId41"/>
    <p:sldId id="331" r:id="rId42"/>
    <p:sldId id="332" r:id="rId43"/>
    <p:sldId id="333" r:id="rId44"/>
    <p:sldId id="334" r:id="rId45"/>
    <p:sldId id="283" r:id="rId46"/>
    <p:sldId id="431" r:id="rId47"/>
    <p:sldId id="432" r:id="rId48"/>
    <p:sldId id="433" r:id="rId49"/>
    <p:sldId id="335" r:id="rId50"/>
    <p:sldId id="336" r:id="rId51"/>
    <p:sldId id="434" r:id="rId52"/>
    <p:sldId id="353" r:id="rId53"/>
    <p:sldId id="435" r:id="rId54"/>
    <p:sldId id="339" r:id="rId55"/>
    <p:sldId id="436" r:id="rId56"/>
    <p:sldId id="338" r:id="rId57"/>
    <p:sldId id="437" r:id="rId58"/>
    <p:sldId id="355" r:id="rId59"/>
    <p:sldId id="438" r:id="rId60"/>
    <p:sldId id="357" r:id="rId61"/>
    <p:sldId id="439" r:id="rId62"/>
    <p:sldId id="440" r:id="rId63"/>
    <p:sldId id="356" r:id="rId64"/>
    <p:sldId id="441" r:id="rId65"/>
    <p:sldId id="442" r:id="rId66"/>
    <p:sldId id="443" r:id="rId67"/>
    <p:sldId id="444" r:id="rId68"/>
    <p:sldId id="445" r:id="rId69"/>
    <p:sldId id="446" r:id="rId70"/>
    <p:sldId id="374" r:id="rId71"/>
    <p:sldId id="447" r:id="rId72"/>
    <p:sldId id="288" r:id="rId73"/>
    <p:sldId id="448" r:id="rId74"/>
    <p:sldId id="449" r:id="rId75"/>
    <p:sldId id="375" r:id="rId76"/>
    <p:sldId id="376" r:id="rId77"/>
    <p:sldId id="450" r:id="rId78"/>
    <p:sldId id="262" r:id="rId79"/>
    <p:sldId id="261" r:id="rId80"/>
    <p:sldId id="263" r:id="rId81"/>
    <p:sldId id="309" r:id="rId82"/>
    <p:sldId id="264" r:id="rId83"/>
    <p:sldId id="294" r:id="rId84"/>
    <p:sldId id="295" r:id="rId85"/>
    <p:sldId id="296" r:id="rId86"/>
    <p:sldId id="267" r:id="rId87"/>
    <p:sldId id="312" r:id="rId88"/>
    <p:sldId id="269" r:id="rId89"/>
    <p:sldId id="316" r:id="rId90"/>
    <p:sldId id="317" r:id="rId91"/>
    <p:sldId id="315" r:id="rId92"/>
    <p:sldId id="270" r:id="rId93"/>
    <p:sldId id="271" r:id="rId94"/>
    <p:sldId id="272" r:id="rId95"/>
    <p:sldId id="273" r:id="rId96"/>
    <p:sldId id="274" r:id="rId97"/>
    <p:sldId id="275" r:id="rId98"/>
    <p:sldId id="276" r:id="rId99"/>
    <p:sldId id="277" r:id="rId100"/>
    <p:sldId id="258" r:id="rId101"/>
    <p:sldId id="259" r:id="rId102"/>
    <p:sldId id="265" r:id="rId103"/>
    <p:sldId id="260" r:id="rId104"/>
    <p:sldId id="289" r:id="rId105"/>
    <p:sldId id="266" r:id="rId106"/>
    <p:sldId id="302" r:id="rId107"/>
    <p:sldId id="308" r:id="rId108"/>
    <p:sldId id="303" r:id="rId109"/>
    <p:sldId id="304" r:id="rId110"/>
    <p:sldId id="305" r:id="rId111"/>
    <p:sldId id="306" r:id="rId112"/>
    <p:sldId id="307" r:id="rId113"/>
    <p:sldId id="318" r:id="rId114"/>
    <p:sldId id="320" r:id="rId115"/>
    <p:sldId id="284" r:id="rId116"/>
    <p:sldId id="285" r:id="rId117"/>
    <p:sldId id="286" r:id="rId118"/>
    <p:sldId id="290" r:id="rId119"/>
    <p:sldId id="291" r:id="rId120"/>
    <p:sldId id="293" r:id="rId121"/>
    <p:sldId id="292" r:id="rId122"/>
    <p:sldId id="297" r:id="rId123"/>
    <p:sldId id="298" r:id="rId124"/>
    <p:sldId id="299" r:id="rId125"/>
    <p:sldId id="311" r:id="rId126"/>
    <p:sldId id="300" r:id="rId127"/>
    <p:sldId id="301" r:id="rId128"/>
    <p:sldId id="322" r:id="rId129"/>
    <p:sldId id="323" r:id="rId130"/>
    <p:sldId id="452" r:id="rId131"/>
    <p:sldId id="378" r:id="rId132"/>
    <p:sldId id="409" r:id="rId133"/>
    <p:sldId id="379" r:id="rId134"/>
    <p:sldId id="403" r:id="rId135"/>
    <p:sldId id="404" r:id="rId136"/>
    <p:sldId id="407" r:id="rId137"/>
    <p:sldId id="405" r:id="rId138"/>
    <p:sldId id="406" r:id="rId139"/>
    <p:sldId id="408" r:id="rId140"/>
    <p:sldId id="387" r:id="rId141"/>
    <p:sldId id="453" r:id="rId142"/>
    <p:sldId id="382" r:id="rId143"/>
    <p:sldId id="390" r:id="rId144"/>
    <p:sldId id="391" r:id="rId145"/>
    <p:sldId id="392" r:id="rId146"/>
    <p:sldId id="388" r:id="rId147"/>
    <p:sldId id="389" r:id="rId148"/>
    <p:sldId id="393" r:id="rId149"/>
    <p:sldId id="394" r:id="rId150"/>
    <p:sldId id="395" r:id="rId151"/>
    <p:sldId id="396" r:id="rId152"/>
    <p:sldId id="397" r:id="rId153"/>
    <p:sldId id="398" r:id="rId154"/>
    <p:sldId id="399" r:id="rId155"/>
    <p:sldId id="400" r:id="rId156"/>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82"/>
    <p:restoredTop sz="93042"/>
  </p:normalViewPr>
  <p:slideViewPr>
    <p:cSldViewPr>
      <p:cViewPr varScale="1">
        <p:scale>
          <a:sx n="74" d="100"/>
          <a:sy n="74" d="100"/>
        </p:scale>
        <p:origin x="944" y="184"/>
      </p:cViewPr>
      <p:guideLst>
        <p:guide orient="horz" pos="2160"/>
        <p:guide pos="2880"/>
      </p:guideLst>
    </p:cSldViewPr>
  </p:slideViewPr>
  <p:notesTextViewPr>
    <p:cViewPr>
      <p:scale>
        <a:sx n="100" d="100"/>
        <a:sy n="100" d="100"/>
      </p:scale>
      <p:origin x="0" y="0"/>
    </p:cViewPr>
  </p:notesTextViewPr>
  <p:notesViewPr>
    <p:cSldViewPr>
      <p:cViewPr varScale="1">
        <p:scale>
          <a:sx n="71" d="100"/>
          <a:sy n="71" d="100"/>
        </p:scale>
        <p:origin x="-279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A2E3E7-73D2-3C40-B94D-1D45982716C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DDA2346C-2B4D-A64C-B9DC-3A66B9262C1A}">
      <dgm:prSet phldrT="[Text]" custT="1"/>
      <dgm:spPr/>
      <dgm:t>
        <a:bodyPr/>
        <a:lstStyle/>
        <a:p>
          <a:r>
            <a:rPr lang="en-US" sz="2400"/>
            <a:t>Test</a:t>
          </a:r>
          <a:endParaRPr lang="en-US" sz="6500"/>
        </a:p>
      </dgm:t>
    </dgm:pt>
    <dgm:pt modelId="{C0C78D79-B562-E449-9344-673F5104354B}" type="parTrans" cxnId="{BBB3E9B4-DC6F-1343-A1EA-934956C2C48A}">
      <dgm:prSet/>
      <dgm:spPr/>
      <dgm:t>
        <a:bodyPr/>
        <a:lstStyle/>
        <a:p>
          <a:endParaRPr lang="en-US"/>
        </a:p>
      </dgm:t>
    </dgm:pt>
    <dgm:pt modelId="{2B99C247-0F09-CC4F-AE82-006A40D08B27}" type="sibTrans" cxnId="{BBB3E9B4-DC6F-1343-A1EA-934956C2C48A}">
      <dgm:prSet/>
      <dgm:spPr/>
      <dgm:t>
        <a:bodyPr/>
        <a:lstStyle/>
        <a:p>
          <a:endParaRPr lang="en-US"/>
        </a:p>
      </dgm:t>
    </dgm:pt>
    <dgm:pt modelId="{A529215C-1780-EB43-8671-8694EA1C03A8}">
      <dgm:prSet phldrT="[Text]" custT="1"/>
      <dgm:spPr/>
      <dgm:t>
        <a:bodyPr/>
        <a:lstStyle/>
        <a:p>
          <a:r>
            <a:rPr lang="en-US" sz="2400"/>
            <a:t>Hypothesis</a:t>
          </a:r>
        </a:p>
      </dgm:t>
    </dgm:pt>
    <dgm:pt modelId="{65C73999-BB54-D642-998C-76BDB1EEBF61}" type="parTrans" cxnId="{85A8BD3D-7381-C24D-82E2-173237202EEA}">
      <dgm:prSet/>
      <dgm:spPr/>
      <dgm:t>
        <a:bodyPr/>
        <a:lstStyle/>
        <a:p>
          <a:endParaRPr lang="en-US"/>
        </a:p>
      </dgm:t>
    </dgm:pt>
    <dgm:pt modelId="{D657DA60-A402-894E-86A9-4EA7E0D4D0E7}" type="sibTrans" cxnId="{85A8BD3D-7381-C24D-82E2-173237202EEA}">
      <dgm:prSet/>
      <dgm:spPr/>
      <dgm:t>
        <a:bodyPr/>
        <a:lstStyle/>
        <a:p>
          <a:endParaRPr lang="en-US"/>
        </a:p>
      </dgm:t>
    </dgm:pt>
    <dgm:pt modelId="{C8F2E6C9-63B2-B84B-B872-B940991D0B08}" type="pres">
      <dgm:prSet presAssocID="{B7A2E3E7-73D2-3C40-B94D-1D45982716C3}" presName="cycle" presStyleCnt="0">
        <dgm:presLayoutVars>
          <dgm:dir/>
          <dgm:resizeHandles val="exact"/>
        </dgm:presLayoutVars>
      </dgm:prSet>
      <dgm:spPr/>
    </dgm:pt>
    <dgm:pt modelId="{FF55294A-BA70-5442-A2DE-41ACB5E41DDD}" type="pres">
      <dgm:prSet presAssocID="{DDA2346C-2B4D-A64C-B9DC-3A66B9262C1A}" presName="dummy" presStyleCnt="0"/>
      <dgm:spPr/>
    </dgm:pt>
    <dgm:pt modelId="{616A8F37-E2F2-DB4C-AF32-D72D59C353C8}" type="pres">
      <dgm:prSet presAssocID="{DDA2346C-2B4D-A64C-B9DC-3A66B9262C1A}" presName="node" presStyleLbl="revTx" presStyleIdx="0" presStyleCnt="2">
        <dgm:presLayoutVars>
          <dgm:bulletEnabled val="1"/>
        </dgm:presLayoutVars>
      </dgm:prSet>
      <dgm:spPr/>
    </dgm:pt>
    <dgm:pt modelId="{DD7741DE-986A-A742-85D6-9FFB365343E6}" type="pres">
      <dgm:prSet presAssocID="{2B99C247-0F09-CC4F-AE82-006A40D08B27}" presName="sibTrans" presStyleLbl="node1" presStyleIdx="0" presStyleCnt="2"/>
      <dgm:spPr/>
    </dgm:pt>
    <dgm:pt modelId="{61FA58DB-0311-BD44-BAD2-5D0813D3D59D}" type="pres">
      <dgm:prSet presAssocID="{A529215C-1780-EB43-8671-8694EA1C03A8}" presName="dummy" presStyleCnt="0"/>
      <dgm:spPr/>
    </dgm:pt>
    <dgm:pt modelId="{A1385B2D-5E7A-BB43-8FCA-E74350762AEA}" type="pres">
      <dgm:prSet presAssocID="{A529215C-1780-EB43-8671-8694EA1C03A8}" presName="node" presStyleLbl="revTx" presStyleIdx="1" presStyleCnt="2">
        <dgm:presLayoutVars>
          <dgm:bulletEnabled val="1"/>
        </dgm:presLayoutVars>
      </dgm:prSet>
      <dgm:spPr/>
    </dgm:pt>
    <dgm:pt modelId="{8AEB7218-AC76-7A4C-A8F8-F4CCDA049EC2}" type="pres">
      <dgm:prSet presAssocID="{D657DA60-A402-894E-86A9-4EA7E0D4D0E7}" presName="sibTrans" presStyleLbl="node1" presStyleIdx="1" presStyleCnt="2"/>
      <dgm:spPr/>
    </dgm:pt>
  </dgm:ptLst>
  <dgm:cxnLst>
    <dgm:cxn modelId="{1211531C-B05E-CC47-8860-5828BEC6960E}" type="presOf" srcId="{D657DA60-A402-894E-86A9-4EA7E0D4D0E7}" destId="{8AEB7218-AC76-7A4C-A8F8-F4CCDA049EC2}" srcOrd="0" destOrd="0" presId="urn:microsoft.com/office/officeart/2005/8/layout/cycle1"/>
    <dgm:cxn modelId="{85A8BD3D-7381-C24D-82E2-173237202EEA}" srcId="{B7A2E3E7-73D2-3C40-B94D-1D45982716C3}" destId="{A529215C-1780-EB43-8671-8694EA1C03A8}" srcOrd="1" destOrd="0" parTransId="{65C73999-BB54-D642-998C-76BDB1EEBF61}" sibTransId="{D657DA60-A402-894E-86A9-4EA7E0D4D0E7}"/>
    <dgm:cxn modelId="{3291B868-3ABE-0B4C-90E2-5970B1297F0A}" type="presOf" srcId="{2B99C247-0F09-CC4F-AE82-006A40D08B27}" destId="{DD7741DE-986A-A742-85D6-9FFB365343E6}" srcOrd="0" destOrd="0" presId="urn:microsoft.com/office/officeart/2005/8/layout/cycle1"/>
    <dgm:cxn modelId="{FD1A65B0-F43C-0448-9120-BDC8BB553CC7}" type="presOf" srcId="{DDA2346C-2B4D-A64C-B9DC-3A66B9262C1A}" destId="{616A8F37-E2F2-DB4C-AF32-D72D59C353C8}" srcOrd="0" destOrd="0" presId="urn:microsoft.com/office/officeart/2005/8/layout/cycle1"/>
    <dgm:cxn modelId="{BBB3E9B4-DC6F-1343-A1EA-934956C2C48A}" srcId="{B7A2E3E7-73D2-3C40-B94D-1D45982716C3}" destId="{DDA2346C-2B4D-A64C-B9DC-3A66B9262C1A}" srcOrd="0" destOrd="0" parTransId="{C0C78D79-B562-E449-9344-673F5104354B}" sibTransId="{2B99C247-0F09-CC4F-AE82-006A40D08B27}"/>
    <dgm:cxn modelId="{C8FD9BEC-63ED-9B49-B275-610701AE2154}" type="presOf" srcId="{B7A2E3E7-73D2-3C40-B94D-1D45982716C3}" destId="{C8F2E6C9-63B2-B84B-B872-B940991D0B08}" srcOrd="0" destOrd="0" presId="urn:microsoft.com/office/officeart/2005/8/layout/cycle1"/>
    <dgm:cxn modelId="{C528B5F7-B8D2-7841-A047-948221EDFB12}" type="presOf" srcId="{A529215C-1780-EB43-8671-8694EA1C03A8}" destId="{A1385B2D-5E7A-BB43-8FCA-E74350762AEA}" srcOrd="0" destOrd="0" presId="urn:microsoft.com/office/officeart/2005/8/layout/cycle1"/>
    <dgm:cxn modelId="{D049AF1D-78A3-0945-9154-07E1292129A2}" type="presParOf" srcId="{C8F2E6C9-63B2-B84B-B872-B940991D0B08}" destId="{FF55294A-BA70-5442-A2DE-41ACB5E41DDD}" srcOrd="0" destOrd="0" presId="urn:microsoft.com/office/officeart/2005/8/layout/cycle1"/>
    <dgm:cxn modelId="{C5E014BD-01BD-0C4F-AD1D-025D30E6E303}" type="presParOf" srcId="{C8F2E6C9-63B2-B84B-B872-B940991D0B08}" destId="{616A8F37-E2F2-DB4C-AF32-D72D59C353C8}" srcOrd="1" destOrd="0" presId="urn:microsoft.com/office/officeart/2005/8/layout/cycle1"/>
    <dgm:cxn modelId="{080B3E0E-B9A9-4E4F-9A51-AA77928BE668}" type="presParOf" srcId="{C8F2E6C9-63B2-B84B-B872-B940991D0B08}" destId="{DD7741DE-986A-A742-85D6-9FFB365343E6}" srcOrd="2" destOrd="0" presId="urn:microsoft.com/office/officeart/2005/8/layout/cycle1"/>
    <dgm:cxn modelId="{8664988E-84AC-1A4D-91EF-540CCDAEB5C6}" type="presParOf" srcId="{C8F2E6C9-63B2-B84B-B872-B940991D0B08}" destId="{61FA58DB-0311-BD44-BAD2-5D0813D3D59D}" srcOrd="3" destOrd="0" presId="urn:microsoft.com/office/officeart/2005/8/layout/cycle1"/>
    <dgm:cxn modelId="{2065D18E-9D81-BF48-810B-D03FA2FE3D3D}" type="presParOf" srcId="{C8F2E6C9-63B2-B84B-B872-B940991D0B08}" destId="{A1385B2D-5E7A-BB43-8FCA-E74350762AEA}" srcOrd="4" destOrd="0" presId="urn:microsoft.com/office/officeart/2005/8/layout/cycle1"/>
    <dgm:cxn modelId="{7A93C9F1-4CE6-0E47-9F1C-23055DF050E7}" type="presParOf" srcId="{C8F2E6C9-63B2-B84B-B872-B940991D0B08}" destId="{8AEB7218-AC76-7A4C-A8F8-F4CCDA049EC2}" srcOrd="5"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A2E3E7-73D2-3C40-B94D-1D45982716C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DDA2346C-2B4D-A64C-B9DC-3A66B9262C1A}">
      <dgm:prSet phldrT="[Text]" custT="1"/>
      <dgm:spPr/>
      <dgm:t>
        <a:bodyPr/>
        <a:lstStyle/>
        <a:p>
          <a:r>
            <a:rPr lang="en-US" sz="2400"/>
            <a:t>Test</a:t>
          </a:r>
          <a:endParaRPr lang="en-US" sz="6500"/>
        </a:p>
      </dgm:t>
    </dgm:pt>
    <dgm:pt modelId="{C0C78D79-B562-E449-9344-673F5104354B}" type="parTrans" cxnId="{BBB3E9B4-DC6F-1343-A1EA-934956C2C48A}">
      <dgm:prSet/>
      <dgm:spPr/>
      <dgm:t>
        <a:bodyPr/>
        <a:lstStyle/>
        <a:p>
          <a:endParaRPr lang="en-US"/>
        </a:p>
      </dgm:t>
    </dgm:pt>
    <dgm:pt modelId="{2B99C247-0F09-CC4F-AE82-006A40D08B27}" type="sibTrans" cxnId="{BBB3E9B4-DC6F-1343-A1EA-934956C2C48A}">
      <dgm:prSet/>
      <dgm:spPr/>
      <dgm:t>
        <a:bodyPr/>
        <a:lstStyle/>
        <a:p>
          <a:endParaRPr lang="en-US"/>
        </a:p>
      </dgm:t>
    </dgm:pt>
    <dgm:pt modelId="{A529215C-1780-EB43-8671-8694EA1C03A8}">
      <dgm:prSet phldrT="[Text]" custT="1"/>
      <dgm:spPr/>
      <dgm:t>
        <a:bodyPr/>
        <a:lstStyle/>
        <a:p>
          <a:r>
            <a:rPr lang="en-US" sz="2400"/>
            <a:t>Hypothesis</a:t>
          </a:r>
        </a:p>
      </dgm:t>
    </dgm:pt>
    <dgm:pt modelId="{65C73999-BB54-D642-998C-76BDB1EEBF61}" type="parTrans" cxnId="{85A8BD3D-7381-C24D-82E2-173237202EEA}">
      <dgm:prSet/>
      <dgm:spPr/>
      <dgm:t>
        <a:bodyPr/>
        <a:lstStyle/>
        <a:p>
          <a:endParaRPr lang="en-US"/>
        </a:p>
      </dgm:t>
    </dgm:pt>
    <dgm:pt modelId="{D657DA60-A402-894E-86A9-4EA7E0D4D0E7}" type="sibTrans" cxnId="{85A8BD3D-7381-C24D-82E2-173237202EEA}">
      <dgm:prSet/>
      <dgm:spPr/>
      <dgm:t>
        <a:bodyPr/>
        <a:lstStyle/>
        <a:p>
          <a:endParaRPr lang="en-US"/>
        </a:p>
      </dgm:t>
    </dgm:pt>
    <dgm:pt modelId="{C8F2E6C9-63B2-B84B-B872-B940991D0B08}" type="pres">
      <dgm:prSet presAssocID="{B7A2E3E7-73D2-3C40-B94D-1D45982716C3}" presName="cycle" presStyleCnt="0">
        <dgm:presLayoutVars>
          <dgm:dir/>
          <dgm:resizeHandles val="exact"/>
        </dgm:presLayoutVars>
      </dgm:prSet>
      <dgm:spPr/>
    </dgm:pt>
    <dgm:pt modelId="{FF55294A-BA70-5442-A2DE-41ACB5E41DDD}" type="pres">
      <dgm:prSet presAssocID="{DDA2346C-2B4D-A64C-B9DC-3A66B9262C1A}" presName="dummy" presStyleCnt="0"/>
      <dgm:spPr/>
    </dgm:pt>
    <dgm:pt modelId="{616A8F37-E2F2-DB4C-AF32-D72D59C353C8}" type="pres">
      <dgm:prSet presAssocID="{DDA2346C-2B4D-A64C-B9DC-3A66B9262C1A}" presName="node" presStyleLbl="revTx" presStyleIdx="0" presStyleCnt="2">
        <dgm:presLayoutVars>
          <dgm:bulletEnabled val="1"/>
        </dgm:presLayoutVars>
      </dgm:prSet>
      <dgm:spPr/>
    </dgm:pt>
    <dgm:pt modelId="{DD7741DE-986A-A742-85D6-9FFB365343E6}" type="pres">
      <dgm:prSet presAssocID="{2B99C247-0F09-CC4F-AE82-006A40D08B27}" presName="sibTrans" presStyleLbl="node1" presStyleIdx="0" presStyleCnt="2"/>
      <dgm:spPr/>
    </dgm:pt>
    <dgm:pt modelId="{61FA58DB-0311-BD44-BAD2-5D0813D3D59D}" type="pres">
      <dgm:prSet presAssocID="{A529215C-1780-EB43-8671-8694EA1C03A8}" presName="dummy" presStyleCnt="0"/>
      <dgm:spPr/>
    </dgm:pt>
    <dgm:pt modelId="{A1385B2D-5E7A-BB43-8FCA-E74350762AEA}" type="pres">
      <dgm:prSet presAssocID="{A529215C-1780-EB43-8671-8694EA1C03A8}" presName="node" presStyleLbl="revTx" presStyleIdx="1" presStyleCnt="2">
        <dgm:presLayoutVars>
          <dgm:bulletEnabled val="1"/>
        </dgm:presLayoutVars>
      </dgm:prSet>
      <dgm:spPr/>
    </dgm:pt>
    <dgm:pt modelId="{8AEB7218-AC76-7A4C-A8F8-F4CCDA049EC2}" type="pres">
      <dgm:prSet presAssocID="{D657DA60-A402-894E-86A9-4EA7E0D4D0E7}" presName="sibTrans" presStyleLbl="node1" presStyleIdx="1" presStyleCnt="2"/>
      <dgm:spPr/>
    </dgm:pt>
  </dgm:ptLst>
  <dgm:cxnLst>
    <dgm:cxn modelId="{1211531C-B05E-CC47-8860-5828BEC6960E}" type="presOf" srcId="{D657DA60-A402-894E-86A9-4EA7E0D4D0E7}" destId="{8AEB7218-AC76-7A4C-A8F8-F4CCDA049EC2}" srcOrd="0" destOrd="0" presId="urn:microsoft.com/office/officeart/2005/8/layout/cycle1"/>
    <dgm:cxn modelId="{85A8BD3D-7381-C24D-82E2-173237202EEA}" srcId="{B7A2E3E7-73D2-3C40-B94D-1D45982716C3}" destId="{A529215C-1780-EB43-8671-8694EA1C03A8}" srcOrd="1" destOrd="0" parTransId="{65C73999-BB54-D642-998C-76BDB1EEBF61}" sibTransId="{D657DA60-A402-894E-86A9-4EA7E0D4D0E7}"/>
    <dgm:cxn modelId="{3291B868-3ABE-0B4C-90E2-5970B1297F0A}" type="presOf" srcId="{2B99C247-0F09-CC4F-AE82-006A40D08B27}" destId="{DD7741DE-986A-A742-85D6-9FFB365343E6}" srcOrd="0" destOrd="0" presId="urn:microsoft.com/office/officeart/2005/8/layout/cycle1"/>
    <dgm:cxn modelId="{FD1A65B0-F43C-0448-9120-BDC8BB553CC7}" type="presOf" srcId="{DDA2346C-2B4D-A64C-B9DC-3A66B9262C1A}" destId="{616A8F37-E2F2-DB4C-AF32-D72D59C353C8}" srcOrd="0" destOrd="0" presId="urn:microsoft.com/office/officeart/2005/8/layout/cycle1"/>
    <dgm:cxn modelId="{BBB3E9B4-DC6F-1343-A1EA-934956C2C48A}" srcId="{B7A2E3E7-73D2-3C40-B94D-1D45982716C3}" destId="{DDA2346C-2B4D-A64C-B9DC-3A66B9262C1A}" srcOrd="0" destOrd="0" parTransId="{C0C78D79-B562-E449-9344-673F5104354B}" sibTransId="{2B99C247-0F09-CC4F-AE82-006A40D08B27}"/>
    <dgm:cxn modelId="{C8FD9BEC-63ED-9B49-B275-610701AE2154}" type="presOf" srcId="{B7A2E3E7-73D2-3C40-B94D-1D45982716C3}" destId="{C8F2E6C9-63B2-B84B-B872-B940991D0B08}" srcOrd="0" destOrd="0" presId="urn:microsoft.com/office/officeart/2005/8/layout/cycle1"/>
    <dgm:cxn modelId="{C528B5F7-B8D2-7841-A047-948221EDFB12}" type="presOf" srcId="{A529215C-1780-EB43-8671-8694EA1C03A8}" destId="{A1385B2D-5E7A-BB43-8FCA-E74350762AEA}" srcOrd="0" destOrd="0" presId="urn:microsoft.com/office/officeart/2005/8/layout/cycle1"/>
    <dgm:cxn modelId="{D049AF1D-78A3-0945-9154-07E1292129A2}" type="presParOf" srcId="{C8F2E6C9-63B2-B84B-B872-B940991D0B08}" destId="{FF55294A-BA70-5442-A2DE-41ACB5E41DDD}" srcOrd="0" destOrd="0" presId="urn:microsoft.com/office/officeart/2005/8/layout/cycle1"/>
    <dgm:cxn modelId="{C5E014BD-01BD-0C4F-AD1D-025D30E6E303}" type="presParOf" srcId="{C8F2E6C9-63B2-B84B-B872-B940991D0B08}" destId="{616A8F37-E2F2-DB4C-AF32-D72D59C353C8}" srcOrd="1" destOrd="0" presId="urn:microsoft.com/office/officeart/2005/8/layout/cycle1"/>
    <dgm:cxn modelId="{080B3E0E-B9A9-4E4F-9A51-AA77928BE668}" type="presParOf" srcId="{C8F2E6C9-63B2-B84B-B872-B940991D0B08}" destId="{DD7741DE-986A-A742-85D6-9FFB365343E6}" srcOrd="2" destOrd="0" presId="urn:microsoft.com/office/officeart/2005/8/layout/cycle1"/>
    <dgm:cxn modelId="{8664988E-84AC-1A4D-91EF-540CCDAEB5C6}" type="presParOf" srcId="{C8F2E6C9-63B2-B84B-B872-B940991D0B08}" destId="{61FA58DB-0311-BD44-BAD2-5D0813D3D59D}" srcOrd="3" destOrd="0" presId="urn:microsoft.com/office/officeart/2005/8/layout/cycle1"/>
    <dgm:cxn modelId="{2065D18E-9D81-BF48-810B-D03FA2FE3D3D}" type="presParOf" srcId="{C8F2E6C9-63B2-B84B-B872-B940991D0B08}" destId="{A1385B2D-5E7A-BB43-8FCA-E74350762AEA}" srcOrd="4" destOrd="0" presId="urn:microsoft.com/office/officeart/2005/8/layout/cycle1"/>
    <dgm:cxn modelId="{7A93C9F1-4CE6-0E47-9F1C-23055DF050E7}" type="presParOf" srcId="{C8F2E6C9-63B2-B84B-B872-B940991D0B08}" destId="{8AEB7218-AC76-7A4C-A8F8-F4CCDA049EC2}" srcOrd="5"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A8F37-E2F2-DB4C-AF32-D72D59C353C8}">
      <dsp:nvSpPr>
        <dsp:cNvPr id="0" name=""/>
        <dsp:cNvSpPr/>
      </dsp:nvSpPr>
      <dsp:spPr>
        <a:xfrm>
          <a:off x="3228667" y="894506"/>
          <a:ext cx="1692026" cy="169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Test</a:t>
          </a:r>
          <a:endParaRPr lang="en-US" sz="6500" kern="1200"/>
        </a:p>
      </dsp:txBody>
      <dsp:txXfrm>
        <a:off x="3228667" y="894506"/>
        <a:ext cx="1692026" cy="1692026"/>
      </dsp:txXfrm>
    </dsp:sp>
    <dsp:sp modelId="{DD7741DE-986A-A742-85D6-9FFB365343E6}">
      <dsp:nvSpPr>
        <dsp:cNvPr id="0" name=""/>
        <dsp:cNvSpPr/>
      </dsp:nvSpPr>
      <dsp:spPr>
        <a:xfrm>
          <a:off x="948734" y="-1173"/>
          <a:ext cx="3483387" cy="3483387"/>
        </a:xfrm>
        <a:prstGeom prst="circularArrow">
          <a:avLst>
            <a:gd name="adj1" fmla="val 9472"/>
            <a:gd name="adj2" fmla="val 683968"/>
            <a:gd name="adj3" fmla="val 7855585"/>
            <a:gd name="adj4" fmla="val 2260448"/>
            <a:gd name="adj5" fmla="val 11051"/>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1385B2D-5E7A-BB43-8FCA-E74350762AEA}">
      <dsp:nvSpPr>
        <dsp:cNvPr id="0" name=""/>
        <dsp:cNvSpPr/>
      </dsp:nvSpPr>
      <dsp:spPr>
        <a:xfrm>
          <a:off x="460161" y="894506"/>
          <a:ext cx="1692026" cy="169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Hypothesis</a:t>
          </a:r>
        </a:p>
      </dsp:txBody>
      <dsp:txXfrm>
        <a:off x="460161" y="894506"/>
        <a:ext cx="1692026" cy="1692026"/>
      </dsp:txXfrm>
    </dsp:sp>
    <dsp:sp modelId="{8AEB7218-AC76-7A4C-A8F8-F4CCDA049EC2}">
      <dsp:nvSpPr>
        <dsp:cNvPr id="0" name=""/>
        <dsp:cNvSpPr/>
      </dsp:nvSpPr>
      <dsp:spPr>
        <a:xfrm>
          <a:off x="948734" y="-1173"/>
          <a:ext cx="3483387" cy="3483387"/>
        </a:xfrm>
        <a:prstGeom prst="circularArrow">
          <a:avLst>
            <a:gd name="adj1" fmla="val 9472"/>
            <a:gd name="adj2" fmla="val 683968"/>
            <a:gd name="adj3" fmla="val 18655585"/>
            <a:gd name="adj4" fmla="val 13060448"/>
            <a:gd name="adj5" fmla="val 11051"/>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A8F37-E2F2-DB4C-AF32-D72D59C353C8}">
      <dsp:nvSpPr>
        <dsp:cNvPr id="0" name=""/>
        <dsp:cNvSpPr/>
      </dsp:nvSpPr>
      <dsp:spPr>
        <a:xfrm>
          <a:off x="3228667" y="894506"/>
          <a:ext cx="1692026" cy="169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Test</a:t>
          </a:r>
          <a:endParaRPr lang="en-US" sz="6500" kern="1200"/>
        </a:p>
      </dsp:txBody>
      <dsp:txXfrm>
        <a:off x="3228667" y="894506"/>
        <a:ext cx="1692026" cy="1692026"/>
      </dsp:txXfrm>
    </dsp:sp>
    <dsp:sp modelId="{DD7741DE-986A-A742-85D6-9FFB365343E6}">
      <dsp:nvSpPr>
        <dsp:cNvPr id="0" name=""/>
        <dsp:cNvSpPr/>
      </dsp:nvSpPr>
      <dsp:spPr>
        <a:xfrm>
          <a:off x="948734" y="-1173"/>
          <a:ext cx="3483387" cy="3483387"/>
        </a:xfrm>
        <a:prstGeom prst="circularArrow">
          <a:avLst>
            <a:gd name="adj1" fmla="val 9472"/>
            <a:gd name="adj2" fmla="val 683968"/>
            <a:gd name="adj3" fmla="val 7855585"/>
            <a:gd name="adj4" fmla="val 2260448"/>
            <a:gd name="adj5" fmla="val 11051"/>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1385B2D-5E7A-BB43-8FCA-E74350762AEA}">
      <dsp:nvSpPr>
        <dsp:cNvPr id="0" name=""/>
        <dsp:cNvSpPr/>
      </dsp:nvSpPr>
      <dsp:spPr>
        <a:xfrm>
          <a:off x="460161" y="894506"/>
          <a:ext cx="1692026" cy="169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Hypothesis</a:t>
          </a:r>
        </a:p>
      </dsp:txBody>
      <dsp:txXfrm>
        <a:off x="460161" y="894506"/>
        <a:ext cx="1692026" cy="1692026"/>
      </dsp:txXfrm>
    </dsp:sp>
    <dsp:sp modelId="{8AEB7218-AC76-7A4C-A8F8-F4CCDA049EC2}">
      <dsp:nvSpPr>
        <dsp:cNvPr id="0" name=""/>
        <dsp:cNvSpPr/>
      </dsp:nvSpPr>
      <dsp:spPr>
        <a:xfrm>
          <a:off x="948734" y="-1173"/>
          <a:ext cx="3483387" cy="3483387"/>
        </a:xfrm>
        <a:prstGeom prst="circularArrow">
          <a:avLst>
            <a:gd name="adj1" fmla="val 9472"/>
            <a:gd name="adj2" fmla="val 683968"/>
            <a:gd name="adj3" fmla="val 18655585"/>
            <a:gd name="adj4" fmla="val 13060448"/>
            <a:gd name="adj5" fmla="val 11051"/>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999409-B4E9-4F09-BD77-4F3ECD97275F}" type="datetimeFigureOut">
              <a:rPr lang="de-DE" smtClean="0"/>
              <a:t>06.03.24</a:t>
            </a:fld>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D2F843-3D3D-4773-8BC9-8ABDF58A2738}" type="slidenum">
              <a:rPr lang="de-DE" smtClean="0"/>
              <a:t>‹#›</a:t>
            </a:fld>
            <a:endParaRPr lang="de-DE"/>
          </a:p>
        </p:txBody>
      </p:sp>
    </p:spTree>
    <p:extLst>
      <p:ext uri="{BB962C8B-B14F-4D97-AF65-F5344CB8AC3E}">
        <p14:creationId xmlns:p14="http://schemas.microsoft.com/office/powerpoint/2010/main" val="3841047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Abgesehen vom</a:t>
            </a:r>
            <a:r>
              <a:rPr lang="en-US" baseline="0"/>
              <a:t> nicht mehr ganz zeitgemäßen Inhalt - welche grammatischen Phänomene sind hier anders als im Gegenwartsdeutschen?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8</a:t>
            </a:fld>
            <a:endParaRPr lang="de-DE"/>
          </a:p>
        </p:txBody>
      </p:sp>
    </p:spTree>
    <p:extLst>
      <p:ext uri="{BB962C8B-B14F-4D97-AF65-F5344CB8AC3E}">
        <p14:creationId xmlns:p14="http://schemas.microsoft.com/office/powerpoint/2010/main" val="993008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d.h. was die Annotation angeht, haben wir zwei Möglichkeiten...</a:t>
            </a:r>
          </a:p>
        </p:txBody>
      </p:sp>
      <p:sp>
        <p:nvSpPr>
          <p:cNvPr id="4" name="Foliennummernplatzhalter 3"/>
          <p:cNvSpPr>
            <a:spLocks noGrp="1"/>
          </p:cNvSpPr>
          <p:nvPr>
            <p:ph type="sldNum" sz="quarter" idx="10"/>
          </p:nvPr>
        </p:nvSpPr>
        <p:spPr/>
        <p:txBody>
          <a:bodyPr/>
          <a:lstStyle/>
          <a:p>
            <a:fld id="{40D2F843-3D3D-4773-8BC9-8ABDF58A2738}" type="slidenum">
              <a:rPr lang="de-DE" smtClean="0"/>
              <a:t>53</a:t>
            </a:fld>
            <a:endParaRPr lang="de-DE"/>
          </a:p>
        </p:txBody>
      </p:sp>
    </p:spTree>
    <p:extLst>
      <p:ext uri="{BB962C8B-B14F-4D97-AF65-F5344CB8AC3E}">
        <p14:creationId xmlns:p14="http://schemas.microsoft.com/office/powerpoint/2010/main" val="814966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54</a:t>
            </a:fld>
            <a:endParaRPr lang="de-DE"/>
          </a:p>
        </p:txBody>
      </p:sp>
    </p:spTree>
    <p:extLst>
      <p:ext uri="{BB962C8B-B14F-4D97-AF65-F5344CB8AC3E}">
        <p14:creationId xmlns:p14="http://schemas.microsoft.com/office/powerpoint/2010/main" val="697689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Vorteil</a:t>
            </a:r>
            <a:r>
              <a:rPr lang="en-US" baseline="0"/>
              <a:t> der Korpusannotation: Auch zukünftige NutzerInnen des Korpus können darauf zurückgreifen.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55</a:t>
            </a:fld>
            <a:endParaRPr lang="de-DE"/>
          </a:p>
        </p:txBody>
      </p:sp>
    </p:spTree>
    <p:extLst>
      <p:ext uri="{BB962C8B-B14F-4D97-AF65-F5344CB8AC3E}">
        <p14:creationId xmlns:p14="http://schemas.microsoft.com/office/powerpoint/2010/main" val="1636583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Wir werden uns</a:t>
            </a:r>
            <a:r>
              <a:rPr lang="en-US" baseline="0"/>
              <a:t> v.a. mit dem mittleren Teil beschäftigen: der Suchabfrage und wie man von der Suchabfrage zur Konkordanz kommt. Um jedoch anschließend sinnvolle Auswertungen vornehmen zu können, müssen wir zunächst einige korpuslinguistische Grundbegriffe klären.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56</a:t>
            </a:fld>
            <a:endParaRPr lang="de-DE"/>
          </a:p>
        </p:txBody>
      </p:sp>
    </p:spTree>
    <p:extLst>
      <p:ext uri="{BB962C8B-B14F-4D97-AF65-F5344CB8AC3E}">
        <p14:creationId xmlns:p14="http://schemas.microsoft.com/office/powerpoint/2010/main" val="1545708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Bei</a:t>
            </a:r>
            <a:r>
              <a:rPr lang="en-US" baseline="0"/>
              <a:t> der Lemmatisierung wird das Wort auf seine Grundform, das Lemma, zurückgeführt.</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59</a:t>
            </a:fld>
            <a:endParaRPr lang="de-DE"/>
          </a:p>
        </p:txBody>
      </p:sp>
    </p:spTree>
    <p:extLst>
      <p:ext uri="{BB962C8B-B14F-4D97-AF65-F5344CB8AC3E}">
        <p14:creationId xmlns:p14="http://schemas.microsoft.com/office/powerpoint/2010/main" val="381380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Caipirinha vs. Pinacolada</a:t>
            </a:r>
          </a:p>
        </p:txBody>
      </p:sp>
      <p:sp>
        <p:nvSpPr>
          <p:cNvPr id="4" name="Foliennummernplatzhalter 3"/>
          <p:cNvSpPr>
            <a:spLocks noGrp="1"/>
          </p:cNvSpPr>
          <p:nvPr>
            <p:ph type="sldNum" sz="quarter" idx="10"/>
          </p:nvPr>
        </p:nvSpPr>
        <p:spPr/>
        <p:txBody>
          <a:bodyPr/>
          <a:lstStyle/>
          <a:p>
            <a:fld id="{40D2F843-3D3D-4773-8BC9-8ABDF58A2738}" type="slidenum">
              <a:rPr lang="de-DE" smtClean="0"/>
              <a:t>62</a:t>
            </a:fld>
            <a:endParaRPr lang="de-DE"/>
          </a:p>
        </p:txBody>
      </p:sp>
    </p:spTree>
    <p:extLst>
      <p:ext uri="{BB962C8B-B14F-4D97-AF65-F5344CB8AC3E}">
        <p14:creationId xmlns:p14="http://schemas.microsoft.com/office/powerpoint/2010/main" val="2146552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Caipirinha vs. Pinacolada</a:t>
            </a:r>
          </a:p>
        </p:txBody>
      </p:sp>
      <p:sp>
        <p:nvSpPr>
          <p:cNvPr id="4" name="Foliennummernplatzhalter 3"/>
          <p:cNvSpPr>
            <a:spLocks noGrp="1"/>
          </p:cNvSpPr>
          <p:nvPr>
            <p:ph type="sldNum" sz="quarter" idx="10"/>
          </p:nvPr>
        </p:nvSpPr>
        <p:spPr/>
        <p:txBody>
          <a:bodyPr/>
          <a:lstStyle/>
          <a:p>
            <a:fld id="{40D2F843-3D3D-4773-8BC9-8ABDF58A2738}" type="slidenum">
              <a:rPr lang="de-DE" smtClean="0"/>
              <a:t>63</a:t>
            </a:fld>
            <a:endParaRPr lang="de-DE"/>
          </a:p>
        </p:txBody>
      </p:sp>
    </p:spTree>
    <p:extLst>
      <p:ext uri="{BB962C8B-B14F-4D97-AF65-F5344CB8AC3E}">
        <p14:creationId xmlns:p14="http://schemas.microsoft.com/office/powerpoint/2010/main" val="1673317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quantitative vs. qualitative Analyse</a:t>
            </a:r>
          </a:p>
        </p:txBody>
      </p:sp>
      <p:sp>
        <p:nvSpPr>
          <p:cNvPr id="4" name="Foliennummernplatzhalter 3"/>
          <p:cNvSpPr>
            <a:spLocks noGrp="1"/>
          </p:cNvSpPr>
          <p:nvPr>
            <p:ph type="sldNum" sz="quarter" idx="10"/>
          </p:nvPr>
        </p:nvSpPr>
        <p:spPr/>
        <p:txBody>
          <a:bodyPr/>
          <a:lstStyle/>
          <a:p>
            <a:fld id="{40D2F843-3D3D-4773-8BC9-8ABDF58A2738}" type="slidenum">
              <a:rPr lang="de-DE" smtClean="0"/>
              <a:t>70</a:t>
            </a:fld>
            <a:endParaRPr lang="de-DE"/>
          </a:p>
        </p:txBody>
      </p:sp>
    </p:spTree>
    <p:extLst>
      <p:ext uri="{BB962C8B-B14F-4D97-AF65-F5344CB8AC3E}">
        <p14:creationId xmlns:p14="http://schemas.microsoft.com/office/powerpoint/2010/main" val="529265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72</a:t>
            </a:fld>
            <a:endParaRPr lang="de-DE"/>
          </a:p>
        </p:txBody>
      </p:sp>
    </p:spTree>
    <p:extLst>
      <p:ext uri="{BB962C8B-B14F-4D97-AF65-F5344CB8AC3E}">
        <p14:creationId xmlns:p14="http://schemas.microsoft.com/office/powerpoint/2010/main" val="301215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quantitativ; qualitativ</a:t>
            </a:r>
          </a:p>
        </p:txBody>
      </p:sp>
      <p:sp>
        <p:nvSpPr>
          <p:cNvPr id="4" name="Foliennummernplatzhalter 3"/>
          <p:cNvSpPr>
            <a:spLocks noGrp="1"/>
          </p:cNvSpPr>
          <p:nvPr>
            <p:ph type="sldNum" sz="quarter" idx="10"/>
          </p:nvPr>
        </p:nvSpPr>
        <p:spPr/>
        <p:txBody>
          <a:bodyPr/>
          <a:lstStyle/>
          <a:p>
            <a:fld id="{40D2F843-3D3D-4773-8BC9-8ABDF58A2738}" type="slidenum">
              <a:rPr lang="de-DE" smtClean="0"/>
              <a:t>73</a:t>
            </a:fld>
            <a:endParaRPr lang="de-DE"/>
          </a:p>
        </p:txBody>
      </p:sp>
    </p:spTree>
    <p:extLst>
      <p:ext uri="{BB962C8B-B14F-4D97-AF65-F5344CB8AC3E}">
        <p14:creationId xmlns:p14="http://schemas.microsoft.com/office/powerpoint/2010/main" val="117344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Problem: Die</a:t>
            </a:r>
            <a:r>
              <a:rPr lang="en-US" baseline="0"/>
              <a:t> Forscherin kann niemals völlig objektiv sein - das fängt schon bei der Auswahl der Forschungsfragen an.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17</a:t>
            </a:fld>
            <a:endParaRPr lang="de-DE"/>
          </a:p>
        </p:txBody>
      </p:sp>
    </p:spTree>
    <p:extLst>
      <p:ext uri="{BB962C8B-B14F-4D97-AF65-F5344CB8AC3E}">
        <p14:creationId xmlns:p14="http://schemas.microsoft.com/office/powerpoint/2010/main" val="335079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Belebtheitsannotation:</a:t>
            </a:r>
            <a:r>
              <a:rPr lang="en-US" baseline="0"/>
              <a:t> wie umgehen mit Metaphern und Metonymien wie "Das Gericht hat entschieden" – ist das Gericht als Metonymie für Personen dann belebt oder nicht? Was ist mit </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75</a:t>
            </a:fld>
            <a:endParaRPr lang="de-DE"/>
          </a:p>
        </p:txBody>
      </p:sp>
    </p:spTree>
    <p:extLst>
      <p:ext uri="{BB962C8B-B14F-4D97-AF65-F5344CB8AC3E}">
        <p14:creationId xmlns:p14="http://schemas.microsoft.com/office/powerpoint/2010/main" val="423366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hier in vielen</a:t>
            </a:r>
            <a:r>
              <a:rPr lang="en-US" baseline="0"/>
              <a:t> Fällen unklar, ob es sich um Haupt- oder Nebensatz handelt, weil das finite Verb fehlt</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76</a:t>
            </a:fld>
            <a:endParaRPr lang="de-DE"/>
          </a:p>
        </p:txBody>
      </p:sp>
    </p:spTree>
    <p:extLst>
      <p:ext uri="{BB962C8B-B14F-4D97-AF65-F5344CB8AC3E}">
        <p14:creationId xmlns:p14="http://schemas.microsoft.com/office/powerpoint/2010/main" val="1926433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In diesem Seminar geht es v.a.</a:t>
            </a:r>
            <a:r>
              <a:rPr lang="en-US" baseline="0"/>
              <a:t> um den Weg vom Korpus zur Konkordanz. Genauso wichtig ist allerdings der Weg von der Konkordanz zur Analyse!</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77</a:t>
            </a:fld>
            <a:endParaRPr lang="de-DE"/>
          </a:p>
        </p:txBody>
      </p:sp>
    </p:spTree>
    <p:extLst>
      <p:ext uri="{BB962C8B-B14F-4D97-AF65-F5344CB8AC3E}">
        <p14:creationId xmlns:p14="http://schemas.microsoft.com/office/powerpoint/2010/main" val="5284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Daher üben</a:t>
            </a:r>
            <a:r>
              <a:rPr lang="en-US" baseline="0"/>
              <a:t> wir reguläre Ausdrücke hier nur relativ kurz und gehen dann zum Ausprobieren in echten Korpora über!</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105</a:t>
            </a:fld>
            <a:endParaRPr lang="de-DE"/>
          </a:p>
        </p:txBody>
      </p:sp>
    </p:spTree>
    <p:extLst>
      <p:ext uri="{BB962C8B-B14F-4D97-AF65-F5344CB8AC3E}">
        <p14:creationId xmlns:p14="http://schemas.microsoft.com/office/powerpoint/2010/main" val="743489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Sehr</a:t>
            </a:r>
            <a:r>
              <a:rPr lang="en-US" baseline="0"/>
              <a:t> vereinfacht: Verbreiteteste Encodings sind ASCII (American Standard for Information Interchange) und Unicode. Windows benutzt standardmäßiges ein ASCII-ähnliches Repertoire. Encoding geschieht über sog. Oktetts, also Zeichenketten von 8 Bits (Informationseinheiten). Bei ASCII entspricht ein Oktett einem Zeichen – dadurch ist das Repertoire auf 2 hoch 8, also 256, Zeichen beschränkt. Bei Unicode-basierten Encodings wie UTF-8 sind die ersten 128 Zeichen mit ASCII identisch, ansonsten benutzt man teils recht komplizierte Kombinationen aus mehreren Oktetts für ein Zeichen, um möglichst viele Zeichen darstellen zu können. Für Text mit Sonderzeichen ist Unicode daher deutlich besser geeignet als ASCII.</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117</a:t>
            </a:fld>
            <a:endParaRPr lang="de-DE"/>
          </a:p>
        </p:txBody>
      </p:sp>
    </p:spTree>
    <p:extLst>
      <p:ext uri="{BB962C8B-B14F-4D97-AF65-F5344CB8AC3E}">
        <p14:creationId xmlns:p14="http://schemas.microsoft.com/office/powerpoint/2010/main" val="703099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Die einzelnen Tokens</a:t>
            </a:r>
            <a:r>
              <a:rPr lang="en-US" baseline="0"/>
              <a:t> sind mit IDs gekennzeichnet, die Annotationen haben dann jeweils die gleiche ID.</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121</a:t>
            </a:fld>
            <a:endParaRPr lang="de-DE"/>
          </a:p>
        </p:txBody>
      </p:sp>
    </p:spTree>
    <p:extLst>
      <p:ext uri="{BB962C8B-B14F-4D97-AF65-F5344CB8AC3E}">
        <p14:creationId xmlns:p14="http://schemas.microsoft.com/office/powerpoint/2010/main" val="2127956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Auch hier sind die</a:t>
            </a:r>
            <a:r>
              <a:rPr lang="en-US" baseline="0"/>
              <a:t> Tokens mit IDs gekennzeichnet, die Annotationen für die einzelnen Tokens folgen allerdings unmittelbar darauf. In einigen Fällen stimmen die Spannen, wie wir bereits gesehen haben, nicht überein – dann gibt es ggf. mehrere Token-Annotationen für ein einziges Token.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122</a:t>
            </a:fld>
            <a:endParaRPr lang="de-DE"/>
          </a:p>
        </p:txBody>
      </p:sp>
    </p:spTree>
    <p:extLst>
      <p:ext uri="{BB962C8B-B14F-4D97-AF65-F5344CB8AC3E}">
        <p14:creationId xmlns:p14="http://schemas.microsoft.com/office/powerpoint/2010/main" val="1107463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a:t>Kreis: das, was gefunden wird; außerhalb des Kreises: das, was nicht gefunden wird.</a:t>
            </a:r>
            <a:endParaRPr lang="en-US"/>
          </a:p>
        </p:txBody>
      </p:sp>
      <p:sp>
        <p:nvSpPr>
          <p:cNvPr id="4" name="Slide Number Placeholder 3"/>
          <p:cNvSpPr>
            <a:spLocks noGrp="1"/>
          </p:cNvSpPr>
          <p:nvPr>
            <p:ph type="sldNum" sz="quarter" idx="10"/>
          </p:nvPr>
        </p:nvSpPr>
        <p:spPr/>
        <p:txBody>
          <a:bodyPr/>
          <a:lstStyle/>
          <a:p>
            <a:fld id="{40D2F843-3D3D-4773-8BC9-8ABDF58A2738}" type="slidenum">
              <a:rPr lang="de-DE" smtClean="0"/>
              <a:t>125</a:t>
            </a:fld>
            <a:endParaRPr lang="de-DE"/>
          </a:p>
        </p:txBody>
      </p:sp>
    </p:spTree>
    <p:extLst>
      <p:ext uri="{BB962C8B-B14F-4D97-AF65-F5344CB8AC3E}">
        <p14:creationId xmlns:p14="http://schemas.microsoft.com/office/powerpoint/2010/main" val="1317374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Precision</a:t>
            </a:r>
            <a:r>
              <a:rPr lang="en-US" baseline="0"/>
              <a:t> ist insofern wichtiger, als man Fehltreffer manuell aussortieren kann. Belege, die uns entgangen sind, können wir nur manuell nachtragen, wenn wir wissen, um welche Belege es sich handelt.</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126</a:t>
            </a:fld>
            <a:endParaRPr lang="de-DE"/>
          </a:p>
        </p:txBody>
      </p:sp>
    </p:spTree>
    <p:extLst>
      <p:ext uri="{BB962C8B-B14F-4D97-AF65-F5344CB8AC3E}">
        <p14:creationId xmlns:p14="http://schemas.microsoft.com/office/powerpoint/2010/main" val="1169678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Graphematische</a:t>
            </a:r>
            <a:r>
              <a:rPr lang="en-US" baseline="0"/>
              <a:t> Variation kann dazu führen, dass uns Treffer entgehen – gerade bei historischen Texten! Aber auch in modernen Texten kommen Schreibfehler natürlich durchaus vor.</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127</a:t>
            </a:fld>
            <a:endParaRPr lang="de-DE"/>
          </a:p>
        </p:txBody>
      </p:sp>
    </p:spTree>
    <p:extLst>
      <p:ext uri="{BB962C8B-B14F-4D97-AF65-F5344CB8AC3E}">
        <p14:creationId xmlns:p14="http://schemas.microsoft.com/office/powerpoint/2010/main" val="127906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Chaos</a:t>
            </a:r>
            <a:r>
              <a:rPr lang="en-US" baseline="0"/>
              <a:t>theorie - Schmetterlingseffekt</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21</a:t>
            </a:fld>
            <a:endParaRPr lang="de-DE"/>
          </a:p>
        </p:txBody>
      </p:sp>
    </p:spTree>
    <p:extLst>
      <p:ext uri="{BB962C8B-B14F-4D97-AF65-F5344CB8AC3E}">
        <p14:creationId xmlns:p14="http://schemas.microsoft.com/office/powerpoint/2010/main" val="824840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d.h. was die Annotation angeht, haben wir zwei Möglichkeiten...</a:t>
            </a:r>
          </a:p>
        </p:txBody>
      </p:sp>
      <p:sp>
        <p:nvSpPr>
          <p:cNvPr id="4" name="Foliennummernplatzhalter 3"/>
          <p:cNvSpPr>
            <a:spLocks noGrp="1"/>
          </p:cNvSpPr>
          <p:nvPr>
            <p:ph type="sldNum" sz="quarter" idx="10"/>
          </p:nvPr>
        </p:nvSpPr>
        <p:spPr/>
        <p:txBody>
          <a:bodyPr/>
          <a:lstStyle/>
          <a:p>
            <a:fld id="{40D2F843-3D3D-4773-8BC9-8ABDF58A2738}" type="slidenum">
              <a:rPr lang="de-DE" smtClean="0"/>
              <a:t>130</a:t>
            </a:fld>
            <a:endParaRPr lang="de-DE"/>
          </a:p>
        </p:txBody>
      </p:sp>
    </p:spTree>
    <p:extLst>
      <p:ext uri="{BB962C8B-B14F-4D97-AF65-F5344CB8AC3E}">
        <p14:creationId xmlns:p14="http://schemas.microsoft.com/office/powerpoint/2010/main" val="3501586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Warum Summe der Diagionalfelder? Den Diagonalwerten (fjj) ist zu entnehmen, wie viele Ereignisse von beiden Beobachtern derselben Kategorie zugeordnet wurden!</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pe ist hierbei eine Sch.tzung für die zu erwartende zufällige Übereinstimmung, die in folgender Weise berechnet wird: </a:t>
            </a:r>
          </a:p>
          <a:p>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146</a:t>
            </a:fld>
            <a:endParaRPr lang="de-DE"/>
          </a:p>
        </p:txBody>
      </p:sp>
    </p:spTree>
    <p:extLst>
      <p:ext uri="{BB962C8B-B14F-4D97-AF65-F5344CB8AC3E}">
        <p14:creationId xmlns:p14="http://schemas.microsoft.com/office/powerpoint/2010/main" val="99645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Even in the case of one billiard ball striking another, one does not observe one ball causing another to move.</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22</a:t>
            </a:fld>
            <a:endParaRPr lang="de-DE"/>
          </a:p>
        </p:txBody>
      </p:sp>
    </p:spTree>
    <p:extLst>
      <p:ext uri="{BB962C8B-B14F-4D97-AF65-F5344CB8AC3E}">
        <p14:creationId xmlns:p14="http://schemas.microsoft.com/office/powerpoint/2010/main" val="102052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Problem am Syllogismus der Bestätigung:</a:t>
            </a:r>
            <a:r>
              <a:rPr lang="en-US" baseline="0"/>
              <a:t> Es gibt eine quasi unendliche Anzahl an Theorien, die das Phänomen erklären können.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24</a:t>
            </a:fld>
            <a:endParaRPr lang="de-DE"/>
          </a:p>
        </p:txBody>
      </p:sp>
    </p:spTree>
    <p:extLst>
      <p:ext uri="{BB962C8B-B14F-4D97-AF65-F5344CB8AC3E}">
        <p14:creationId xmlns:p14="http://schemas.microsoft.com/office/powerpoint/2010/main" val="1228560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Problem allerdings: Wir neigen dazu, überall Muster zu sehen...</a:t>
            </a:r>
          </a:p>
        </p:txBody>
      </p:sp>
      <p:sp>
        <p:nvSpPr>
          <p:cNvPr id="4" name="Foliennummernplatzhalter 3"/>
          <p:cNvSpPr>
            <a:spLocks noGrp="1"/>
          </p:cNvSpPr>
          <p:nvPr>
            <p:ph type="sldNum" sz="quarter" idx="10"/>
          </p:nvPr>
        </p:nvSpPr>
        <p:spPr/>
        <p:txBody>
          <a:bodyPr/>
          <a:lstStyle/>
          <a:p>
            <a:fld id="{40D2F843-3D3D-4773-8BC9-8ABDF58A2738}" type="slidenum">
              <a:rPr lang="de-DE" smtClean="0"/>
              <a:t>29</a:t>
            </a:fld>
            <a:endParaRPr lang="de-DE"/>
          </a:p>
        </p:txBody>
      </p:sp>
    </p:spTree>
    <p:extLst>
      <p:ext uri="{BB962C8B-B14F-4D97-AF65-F5344CB8AC3E}">
        <p14:creationId xmlns:p14="http://schemas.microsoft.com/office/powerpoint/2010/main" val="13312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32</a:t>
            </a:fld>
            <a:endParaRPr lang="de-DE"/>
          </a:p>
        </p:txBody>
      </p:sp>
    </p:spTree>
    <p:extLst>
      <p:ext uri="{BB962C8B-B14F-4D97-AF65-F5344CB8AC3E}">
        <p14:creationId xmlns:p14="http://schemas.microsoft.com/office/powerpoint/2010/main" val="109189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Lemnitzer/Zinsmeister</a:t>
            </a:r>
            <a:r>
              <a:rPr lang="en-US" baseline="0"/>
              <a:t> 2015 sprechen von korpus-illustrierten Ansätzen als "korpusgestützte" Ansätze</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42</a:t>
            </a:fld>
            <a:endParaRPr lang="de-DE"/>
          </a:p>
        </p:txBody>
      </p:sp>
    </p:spTree>
    <p:extLst>
      <p:ext uri="{BB962C8B-B14F-4D97-AF65-F5344CB8AC3E}">
        <p14:creationId xmlns:p14="http://schemas.microsoft.com/office/powerpoint/2010/main" val="486187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moralische / ethische Bedenken</a:t>
            </a:r>
            <a:r>
              <a:rPr lang="en-US" baseline="0"/>
              <a:t> z.B.  wenn man Texte aus dem Internet crawlt und dabei die Klarnamen der Beteiligten ersichtlich werden</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49</a:t>
            </a:fld>
            <a:endParaRPr lang="de-DE"/>
          </a:p>
        </p:txBody>
      </p:sp>
    </p:spTree>
    <p:extLst>
      <p:ext uri="{BB962C8B-B14F-4D97-AF65-F5344CB8AC3E}">
        <p14:creationId xmlns:p14="http://schemas.microsoft.com/office/powerpoint/2010/main" val="588040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13963701-13B0-4ED5-AFE7-5E9DD23A63DA}" type="datetime1">
              <a:rPr lang="de-DE" smtClean="0"/>
              <a:t>06.03.24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8C07071-7B9E-4BC6-A2DD-1BFB2F7C966C}" type="datetime1">
              <a:rPr lang="de-DE" smtClean="0"/>
              <a:t>06.03.24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E0C0C90-A0EF-4AEB-9444-CFBB27C32A76}" type="datetime1">
              <a:rPr lang="de-DE" smtClean="0"/>
              <a:t>06.03.24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l">
              <a:defRPr b="1">
                <a:solidFill>
                  <a:schemeClr val="tx2">
                    <a:lumMod val="75000"/>
                  </a:schemeClr>
                </a:solidFill>
              </a:defRPr>
            </a:lvl1p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5E41E576-C112-4770-9B1B-6F5E8AB13F74}" type="datetime1">
              <a:rPr lang="de-DE" smtClean="0"/>
              <a:t>06.03.24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cxnSp>
        <p:nvCxnSpPr>
          <p:cNvPr id="8" name="Gerader Verbinder 7"/>
          <p:cNvCxnSpPr/>
          <p:nvPr userDrawn="1"/>
        </p:nvCxnSpPr>
        <p:spPr>
          <a:xfrm>
            <a:off x="0" y="1484784"/>
            <a:ext cx="9144000" cy="0"/>
          </a:xfrm>
          <a:prstGeom prst="line">
            <a:avLst/>
          </a:prstGeom>
          <a:ln w="28575">
            <a:solidFill>
              <a:srgbClr val="002060"/>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4C9B0629-78F9-4BC3-90B1-5DE72FA55699}" type="datetime1">
              <a:rPr lang="de-DE" smtClean="0"/>
              <a:t>06.03.24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8D042B13-6429-44F7-A85E-190F680998D1}" type="datetime1">
              <a:rPr lang="de-DE" smtClean="0"/>
              <a:t>06.03.24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2F5A3CDF-07FC-4F8C-81C8-A28F058F5775}" type="datetime1">
              <a:rPr lang="de-DE" smtClean="0"/>
              <a:t>06.03.24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BBFF9B9-94CE-4315-9178-ECE6823DAA87}" type="datetime1">
              <a:rPr lang="de-DE" smtClean="0"/>
              <a:t>06.03.24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BBF92FE-655E-43B2-B835-11A2A3D6E090}" type="datetime1">
              <a:rPr lang="de-DE" smtClean="0"/>
              <a:t>06.03.24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9ED42B71-6617-4BF8-86A0-90FDA5409FA7}" type="datetime1">
              <a:rPr lang="de-DE" smtClean="0"/>
              <a:t>06.03.24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B2601AD0-8A8F-4482-A330-59DAC943269F}" type="datetime1">
              <a:rPr lang="de-DE" smtClean="0"/>
              <a:t>06.03.24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84859-740E-4651-9040-A598032C87A2}" type="datetime1">
              <a:rPr lang="de-DE" smtClean="0"/>
              <a:t>06.03.24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4" Type="http://schemas.openxmlformats.org/officeDocument/2006/relationships/image" Target="../media/image6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t1p.de/cl_turin202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notesSlide" Target="../notesSlides/notesSlide15.xml"/></Relationships>
</file>

<file path=ppt/slides/_rels/slide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6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jpeg"/></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4"/><Relationship Id="rId7"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microsoft.com/office/2007/relationships/media" Target="../media/media4.mp4"/><Relationship Id="rId11" Type="http://schemas.openxmlformats.org/officeDocument/2006/relationships/image" Target="../media/image11.png"/><Relationship Id="rId5" Type="http://schemas.openxmlformats.org/officeDocument/2006/relationships/video" Target="../media/media3.mp4"/><Relationship Id="rId10" Type="http://schemas.openxmlformats.org/officeDocument/2006/relationships/image" Target="../media/image10.png"/><Relationship Id="rId4" Type="http://schemas.microsoft.com/office/2007/relationships/media" Target="../media/media3.mp4"/><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5.jpe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25218" y="2132856"/>
            <a:ext cx="8784976" cy="1470025"/>
          </a:xfrm>
        </p:spPr>
        <p:txBody>
          <a:bodyPr>
            <a:normAutofit/>
          </a:bodyPr>
          <a:lstStyle/>
          <a:p>
            <a:r>
              <a:rPr lang="en-US" sz="6000" b="1">
                <a:solidFill>
                  <a:prstClr val="black"/>
                </a:solidFill>
              </a:rPr>
              <a:t>Corpus linguistics</a:t>
            </a:r>
            <a:endParaRPr lang="de-DE" sz="5400">
              <a:solidFill>
                <a:schemeClr val="tx1">
                  <a:lumMod val="50000"/>
                  <a:lumOff val="50000"/>
                </a:schemeClr>
              </a:solidFill>
            </a:endParaRP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351876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Corpora as time machines</a:t>
            </a:r>
          </a:p>
        </p:txBody>
      </p:sp>
      <p:sp>
        <p:nvSpPr>
          <p:cNvPr id="3" name="Inhaltsplatzhalter 2"/>
          <p:cNvSpPr>
            <a:spLocks noGrp="1"/>
          </p:cNvSpPr>
          <p:nvPr>
            <p:ph idx="1"/>
          </p:nvPr>
        </p:nvSpPr>
        <p:spPr>
          <a:xfrm>
            <a:off x="457200" y="1628800"/>
            <a:ext cx="8229600" cy="4525963"/>
          </a:xfrm>
        </p:spPr>
        <p:txBody>
          <a:bodyPr>
            <a:noAutofit/>
          </a:bodyPr>
          <a:lstStyle/>
          <a:p>
            <a:pPr marL="0" indent="0">
              <a:buNone/>
            </a:pPr>
            <a:r>
              <a:rPr lang="de-DE" sz="2400" b="1">
                <a:solidFill>
                  <a:schemeClr val="tx2">
                    <a:lumMod val="50000"/>
                  </a:schemeClr>
                </a:solidFill>
              </a:rPr>
              <a:t>morphological change:</a:t>
            </a:r>
          </a:p>
          <a:p>
            <a:pPr marL="0" indent="0">
              <a:spcBef>
                <a:spcPts val="0"/>
              </a:spcBef>
              <a:buNone/>
            </a:pPr>
            <a:r>
              <a:rPr lang="de-DE" sz="2400"/>
              <a:t>feuchtiger Natur &gt; feuchterer Natur, keine Baert &gt; keine Bärte</a:t>
            </a:r>
          </a:p>
          <a:p>
            <a:pPr marL="0" indent="0">
              <a:spcBef>
                <a:spcPts val="0"/>
              </a:spcBef>
              <a:buNone/>
            </a:pPr>
            <a:endParaRPr lang="de-DE" sz="2400"/>
          </a:p>
          <a:p>
            <a:pPr marL="0" indent="0">
              <a:spcBef>
                <a:spcPts val="0"/>
              </a:spcBef>
              <a:buNone/>
            </a:pPr>
            <a:r>
              <a:rPr lang="de-DE" sz="2400" b="1">
                <a:solidFill>
                  <a:schemeClr val="tx2">
                    <a:lumMod val="50000"/>
                  </a:schemeClr>
                </a:solidFill>
              </a:rPr>
              <a:t>graphemic change:</a:t>
            </a:r>
          </a:p>
          <a:p>
            <a:pPr marL="0" indent="0">
              <a:spcBef>
                <a:spcPts val="0"/>
              </a:spcBef>
              <a:buNone/>
            </a:pPr>
            <a:r>
              <a:rPr lang="de-DE" sz="2400"/>
              <a:t>mehr Saamens &gt; mehr Samen;  / (virgule)</a:t>
            </a:r>
          </a:p>
          <a:p>
            <a:pPr marL="0" indent="0">
              <a:spcBef>
                <a:spcPts val="0"/>
              </a:spcBef>
              <a:buNone/>
            </a:pPr>
            <a:endParaRPr lang="de-DE" sz="2400"/>
          </a:p>
          <a:p>
            <a:pPr marL="0" indent="0">
              <a:spcBef>
                <a:spcPts val="0"/>
              </a:spcBef>
              <a:buNone/>
            </a:pPr>
            <a:r>
              <a:rPr lang="de-DE" sz="2400" b="1">
                <a:solidFill>
                  <a:schemeClr val="tx2">
                    <a:lumMod val="50000"/>
                  </a:schemeClr>
                </a:solidFill>
              </a:rPr>
              <a:t>syntactic change:</a:t>
            </a:r>
          </a:p>
          <a:p>
            <a:pPr marL="0" indent="0">
              <a:spcBef>
                <a:spcPts val="0"/>
              </a:spcBef>
              <a:buNone/>
            </a:pPr>
            <a:r>
              <a:rPr lang="de-DE" sz="2400"/>
              <a:t>sind auch schnupffiger vnd fluessiger/ &gt; auch ... sind</a:t>
            </a:r>
          </a:p>
          <a:p>
            <a:pPr marL="0" indent="0">
              <a:spcBef>
                <a:spcPts val="0"/>
              </a:spcBef>
              <a:buNone/>
            </a:pPr>
            <a:r>
              <a:rPr lang="de-DE" sz="2400"/>
              <a:t>Sagt auch ... &gt; Dies sagt auch</a:t>
            </a:r>
          </a:p>
          <a:p>
            <a:pPr marL="0" indent="0">
              <a:spcBef>
                <a:spcPts val="0"/>
              </a:spcBef>
              <a:buNone/>
            </a:pPr>
            <a:endParaRPr lang="de-DE" sz="2400"/>
          </a:p>
          <a:p>
            <a:pPr marL="0" indent="0">
              <a:spcBef>
                <a:spcPts val="0"/>
              </a:spcBef>
              <a:buNone/>
            </a:pPr>
            <a:r>
              <a:rPr lang="de-DE" sz="2400" b="1">
                <a:solidFill>
                  <a:schemeClr val="tx2">
                    <a:lumMod val="50000"/>
                  </a:schemeClr>
                </a:solidFill>
              </a:rPr>
              <a:t>semantic change:</a:t>
            </a:r>
          </a:p>
          <a:p>
            <a:pPr marL="0" indent="0">
              <a:spcBef>
                <a:spcPts val="0"/>
              </a:spcBef>
              <a:buNone/>
            </a:pPr>
            <a:r>
              <a:rPr lang="de-DE" sz="2400"/>
              <a:t>vnd darmit wird auch die Materi des Hirns ueberfluessiger (</a:t>
            </a:r>
            <a:r>
              <a:rPr lang="de-DE" sz="2400" i="1"/>
              <a:t>überflüssig </a:t>
            </a:r>
            <a:r>
              <a:rPr lang="de-DE" sz="2400"/>
              <a:t>'overflowing' &gt; 'superfluous')</a:t>
            </a:r>
          </a:p>
          <a:p>
            <a:pPr marL="0" indent="0">
              <a:spcBef>
                <a:spcPts val="0"/>
              </a:spcBef>
              <a:buNone/>
            </a:pPr>
            <a:endParaRPr lang="de-DE" sz="2400"/>
          </a:p>
          <a:p>
            <a:pPr marL="0" indent="0">
              <a:spcBef>
                <a:spcPts val="0"/>
              </a:spcBef>
              <a:buNone/>
            </a:pPr>
            <a:endParaRPr lang="de-DE" sz="2400"/>
          </a:p>
        </p:txBody>
      </p:sp>
      <p:sp>
        <p:nvSpPr>
          <p:cNvPr id="5" name="Foliennummernplatzhalter 4"/>
          <p:cNvSpPr>
            <a:spLocks noGrp="1"/>
          </p:cNvSpPr>
          <p:nvPr>
            <p:ph type="sldNum" sz="quarter" idx="12"/>
          </p:nvPr>
        </p:nvSpPr>
        <p:spPr/>
        <p:txBody>
          <a:bodyPr/>
          <a:lstStyle/>
          <a:p>
            <a:fld id="{6C6AE60A-B69C-4790-82F7-3882EDF23186}" type="slidenum">
              <a:rPr lang="de-DE" smtClean="0"/>
              <a:t>10</a:t>
            </a:fld>
            <a:endParaRPr lang="de-DE"/>
          </a:p>
        </p:txBody>
      </p:sp>
    </p:spTree>
    <p:extLst>
      <p:ext uri="{BB962C8B-B14F-4D97-AF65-F5344CB8AC3E}">
        <p14:creationId xmlns:p14="http://schemas.microsoft.com/office/powerpoint/2010/main" val="274054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0" y="2130425"/>
            <a:ext cx="9144000" cy="1470025"/>
          </a:xfrm>
        </p:spPr>
        <p:txBody>
          <a:bodyPr/>
          <a:lstStyle/>
          <a:p>
            <a:r>
              <a:rPr lang="en-US"/>
              <a:t>How can I find what I'm looking for?</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680208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Regular expressions</a:t>
            </a:r>
          </a:p>
        </p:txBody>
      </p:sp>
      <p:sp>
        <p:nvSpPr>
          <p:cNvPr id="3" name="Inhaltsplatzhalter 2"/>
          <p:cNvSpPr>
            <a:spLocks noGrp="1"/>
          </p:cNvSpPr>
          <p:nvPr>
            <p:ph idx="1"/>
          </p:nvPr>
        </p:nvSpPr>
        <p:spPr>
          <a:xfrm>
            <a:off x="457200" y="1600200"/>
            <a:ext cx="5915000" cy="4525963"/>
          </a:xfrm>
        </p:spPr>
        <p:txBody>
          <a:bodyPr/>
          <a:lstStyle/>
          <a:p>
            <a:r>
              <a:rPr lang="en-US"/>
              <a:t>sequence definining a search pattern</a:t>
            </a:r>
          </a:p>
          <a:p>
            <a:r>
              <a:rPr lang="en-US"/>
              <a:t>comes from mathematics and computer science</a:t>
            </a:r>
          </a:p>
          <a:p>
            <a:endParaRPr lang="en-US"/>
          </a:p>
          <a:p>
            <a:endParaRPr lang="en-US"/>
          </a:p>
          <a:p>
            <a:endParaRPr lang="en-US"/>
          </a:p>
        </p:txBody>
      </p:sp>
      <p:pic>
        <p:nvPicPr>
          <p:cNvPr id="2050" name="Picture 2" descr="ttps://upload.wikimedia.org/wikipedia/commons/1/1c/Klee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622664"/>
            <a:ext cx="2447155" cy="348453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6516216" y="5229200"/>
            <a:ext cx="2447155" cy="369332"/>
          </a:xfrm>
          <a:prstGeom prst="rect">
            <a:avLst/>
          </a:prstGeom>
          <a:noFill/>
        </p:spPr>
        <p:txBody>
          <a:bodyPr wrap="square" rtlCol="0">
            <a:spAutoFit/>
          </a:bodyPr>
          <a:lstStyle/>
          <a:p>
            <a:pPr algn="ctr"/>
            <a:r>
              <a:rPr lang="en-US"/>
              <a:t>Stephen Kleene</a:t>
            </a:r>
          </a:p>
        </p:txBody>
      </p:sp>
    </p:spTree>
    <p:extLst>
      <p:ext uri="{BB962C8B-B14F-4D97-AF65-F5344CB8AC3E}">
        <p14:creationId xmlns:p14="http://schemas.microsoft.com/office/powerpoint/2010/main" val="8839062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The most important regular expressions</a:t>
            </a:r>
          </a:p>
        </p:txBody>
      </p:sp>
      <p:sp>
        <p:nvSpPr>
          <p:cNvPr id="3" name="Inhaltsplatzhalter 2"/>
          <p:cNvSpPr>
            <a:spLocks noGrp="1"/>
          </p:cNvSpPr>
          <p:nvPr>
            <p:ph idx="1"/>
          </p:nvPr>
        </p:nvSpPr>
        <p:spPr/>
        <p:txBody>
          <a:bodyPr>
            <a:noAutofit/>
          </a:bodyPr>
          <a:lstStyle/>
          <a:p>
            <a:pPr marL="0" indent="0">
              <a:buNone/>
            </a:pPr>
            <a:r>
              <a:rPr lang="de-DE" sz="2400" b="1"/>
              <a:t>Grouping</a:t>
            </a:r>
            <a:endParaRPr lang="de-DE" sz="2400"/>
          </a:p>
          <a:p>
            <a:r>
              <a:rPr lang="de-DE" sz="2400">
                <a:solidFill>
                  <a:srgbClr val="FF0000"/>
                </a:solidFill>
              </a:rPr>
              <a:t>( )</a:t>
            </a:r>
            <a:r>
              <a:rPr lang="de-DE" sz="2400"/>
              <a:t> </a:t>
            </a:r>
            <a:r>
              <a:rPr lang="de-DE" sz="2400" b="1" i="1"/>
              <a:t>capturing group, </a:t>
            </a:r>
            <a:r>
              <a:rPr lang="de-DE" sz="2400"/>
              <a:t>e.g. </a:t>
            </a:r>
            <a:r>
              <a:rPr lang="de-DE" sz="2400" i="1"/>
              <a:t>urg(ing|ent)</a:t>
            </a:r>
            <a:endParaRPr lang="de-DE" sz="2400" b="1" i="1"/>
          </a:p>
          <a:p>
            <a:r>
              <a:rPr lang="de-DE" sz="2400">
                <a:solidFill>
                  <a:srgbClr val="FF0000"/>
                </a:solidFill>
              </a:rPr>
              <a:t>[ ] </a:t>
            </a:r>
            <a:r>
              <a:rPr lang="de-DE" sz="2400" b="1" i="1"/>
              <a:t>character class</a:t>
            </a:r>
            <a:r>
              <a:rPr lang="de-DE" sz="2400"/>
              <a:t>, e.g. [abc] = any one character out of the set a,b,c; [asdf] any one charater out of the set a,s,d,f.</a:t>
            </a:r>
          </a:p>
          <a:p>
            <a:r>
              <a:rPr lang="de-DE" sz="2400">
                <a:solidFill>
                  <a:srgbClr val="FF0000"/>
                </a:solidFill>
              </a:rPr>
              <a:t>[^ ]</a:t>
            </a:r>
            <a:r>
              <a:rPr lang="de-DE" sz="2400"/>
              <a:t>	basically the negative "counterpart" to []: any character not included in the set of characters defined in the square brackets, e.g. [^abc]: any one character that is </a:t>
            </a:r>
            <a:r>
              <a:rPr lang="de-DE" sz="2400" b="1"/>
              <a:t>not </a:t>
            </a:r>
            <a:r>
              <a:rPr lang="de-DE" sz="2400"/>
              <a:t>a, b, or c. </a:t>
            </a:r>
          </a:p>
          <a:p>
            <a:r>
              <a:rPr lang="de-DE" sz="2400">
                <a:solidFill>
                  <a:srgbClr val="00B050"/>
                </a:solidFill>
              </a:rPr>
              <a:t>(Note that in other contexts, ^ has a different meaning!)</a:t>
            </a:r>
          </a:p>
          <a:p>
            <a:endParaRPr lang="en-US" sz="2000"/>
          </a:p>
        </p:txBody>
      </p:sp>
      <p:sp>
        <p:nvSpPr>
          <p:cNvPr id="4" name="Foliennummernplatzhalter 3"/>
          <p:cNvSpPr>
            <a:spLocks noGrp="1"/>
          </p:cNvSpPr>
          <p:nvPr>
            <p:ph type="sldNum" sz="quarter" idx="12"/>
          </p:nvPr>
        </p:nvSpPr>
        <p:spPr/>
        <p:txBody>
          <a:bodyPr/>
          <a:lstStyle/>
          <a:p>
            <a:fld id="{6C6AE60A-B69C-4790-82F7-3882EDF23186}" type="slidenum">
              <a:rPr lang="de-DE" smtClean="0"/>
              <a:t>102</a:t>
            </a:fld>
            <a:endParaRPr lang="de-DE"/>
          </a:p>
        </p:txBody>
      </p:sp>
    </p:spTree>
    <p:extLst>
      <p:ext uri="{BB962C8B-B14F-4D97-AF65-F5344CB8AC3E}">
        <p14:creationId xmlns:p14="http://schemas.microsoft.com/office/powerpoint/2010/main" val="207800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The most important regular expressions</a:t>
            </a:r>
          </a:p>
        </p:txBody>
      </p:sp>
      <p:sp>
        <p:nvSpPr>
          <p:cNvPr id="3" name="Inhaltsplatzhalter 2"/>
          <p:cNvSpPr>
            <a:spLocks noGrp="1"/>
          </p:cNvSpPr>
          <p:nvPr>
            <p:ph idx="1"/>
          </p:nvPr>
        </p:nvSpPr>
        <p:spPr/>
        <p:txBody>
          <a:bodyPr>
            <a:noAutofit/>
          </a:bodyPr>
          <a:lstStyle/>
          <a:p>
            <a:pPr marL="0" indent="0">
              <a:buNone/>
            </a:pPr>
            <a:r>
              <a:rPr lang="de-DE" sz="2000" b="1"/>
              <a:t>Wildcards and repetition operators</a:t>
            </a:r>
          </a:p>
          <a:p>
            <a:endParaRPr lang="de-DE" sz="2000"/>
          </a:p>
          <a:p>
            <a:r>
              <a:rPr lang="de-DE" sz="2000">
                <a:solidFill>
                  <a:srgbClr val="FF0000"/>
                </a:solidFill>
              </a:rPr>
              <a:t>.</a:t>
            </a:r>
            <a:r>
              <a:rPr lang="de-DE" sz="2000"/>
              <a:t>  any character</a:t>
            </a:r>
          </a:p>
          <a:p>
            <a:r>
              <a:rPr lang="de-DE" sz="2000">
                <a:solidFill>
                  <a:srgbClr val="FF0000"/>
                </a:solidFill>
              </a:rPr>
              <a:t>?</a:t>
            </a:r>
            <a:r>
              <a:rPr lang="de-DE" sz="2000"/>
              <a:t> the immediately preceding character occurs 0 times or once</a:t>
            </a:r>
          </a:p>
          <a:p>
            <a:r>
              <a:rPr lang="de-DE" sz="2000">
                <a:solidFill>
                  <a:srgbClr val="FF0000"/>
                </a:solidFill>
              </a:rPr>
              <a:t>*</a:t>
            </a:r>
            <a:r>
              <a:rPr lang="de-DE" sz="2000"/>
              <a:t> the immediately preceding character occurs 0 to any number of times (in direct sequence)	</a:t>
            </a:r>
          </a:p>
          <a:p>
            <a:r>
              <a:rPr lang="de-DE" sz="2000">
                <a:solidFill>
                  <a:srgbClr val="FF0000"/>
                </a:solidFill>
              </a:rPr>
              <a:t>+</a:t>
            </a:r>
            <a:r>
              <a:rPr lang="de-DE" sz="2000"/>
              <a:t> the immediately preceding character occurs 1 to any number of times (in direct sequnce)</a:t>
            </a:r>
          </a:p>
          <a:p>
            <a:r>
              <a:rPr lang="de-DE" sz="2000">
                <a:solidFill>
                  <a:srgbClr val="FF0000"/>
                </a:solidFill>
              </a:rPr>
              <a:t>{n}</a:t>
            </a:r>
            <a:r>
              <a:rPr lang="de-DE" sz="2000"/>
              <a:t> the immediately preceding character occurs n times (in direct sequnce)</a:t>
            </a:r>
          </a:p>
          <a:p>
            <a:r>
              <a:rPr lang="de-DE" sz="2000">
                <a:solidFill>
                  <a:srgbClr val="FF0000"/>
                </a:solidFill>
              </a:rPr>
              <a:t>{x,}</a:t>
            </a:r>
            <a:r>
              <a:rPr lang="de-DE" sz="2000"/>
              <a:t> the immediately preceding character occurs at least x times (in direct sequnce)</a:t>
            </a:r>
          </a:p>
          <a:p>
            <a:r>
              <a:rPr lang="de-DE" sz="2000">
                <a:solidFill>
                  <a:srgbClr val="FF0000"/>
                </a:solidFill>
              </a:rPr>
              <a:t>{x,y}</a:t>
            </a:r>
            <a:r>
              <a:rPr lang="de-DE" sz="2000"/>
              <a:t>	the immediately preceding character occurs between x and y times (in direct sequnce)</a:t>
            </a:r>
          </a:p>
          <a:p>
            <a:endParaRPr lang="de-DE" sz="2000"/>
          </a:p>
          <a:p>
            <a:endParaRPr lang="en-US" sz="2000"/>
          </a:p>
        </p:txBody>
      </p:sp>
      <p:sp>
        <p:nvSpPr>
          <p:cNvPr id="4" name="Foliennummernplatzhalter 3"/>
          <p:cNvSpPr>
            <a:spLocks noGrp="1"/>
          </p:cNvSpPr>
          <p:nvPr>
            <p:ph type="sldNum" sz="quarter" idx="12"/>
          </p:nvPr>
        </p:nvSpPr>
        <p:spPr/>
        <p:txBody>
          <a:bodyPr/>
          <a:lstStyle/>
          <a:p>
            <a:fld id="{6C6AE60A-B69C-4790-82F7-3882EDF23186}" type="slidenum">
              <a:rPr lang="de-DE" smtClean="0"/>
              <a:t>103</a:t>
            </a:fld>
            <a:endParaRPr lang="de-DE"/>
          </a:p>
        </p:txBody>
      </p:sp>
    </p:spTree>
    <p:extLst>
      <p:ext uri="{BB962C8B-B14F-4D97-AF65-F5344CB8AC3E}">
        <p14:creationId xmlns:p14="http://schemas.microsoft.com/office/powerpoint/2010/main" val="18474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The most important regular expressions</a:t>
            </a:r>
          </a:p>
        </p:txBody>
      </p:sp>
      <p:sp>
        <p:nvSpPr>
          <p:cNvPr id="3" name="Inhaltsplatzhalter 2"/>
          <p:cNvSpPr>
            <a:spLocks noGrp="1"/>
          </p:cNvSpPr>
          <p:nvPr>
            <p:ph idx="1"/>
          </p:nvPr>
        </p:nvSpPr>
        <p:spPr/>
        <p:txBody>
          <a:bodyPr>
            <a:noAutofit/>
          </a:bodyPr>
          <a:lstStyle/>
          <a:p>
            <a:pPr marL="0" indent="0">
              <a:buNone/>
            </a:pPr>
            <a:r>
              <a:rPr lang="de-DE" sz="2000" b="1"/>
              <a:t>More operators</a:t>
            </a:r>
          </a:p>
          <a:p>
            <a:endParaRPr lang="de-DE" sz="2000"/>
          </a:p>
          <a:p>
            <a:r>
              <a:rPr lang="de-DE" sz="2000">
                <a:solidFill>
                  <a:srgbClr val="FF0000"/>
                </a:solidFill>
              </a:rPr>
              <a:t>| </a:t>
            </a:r>
            <a:r>
              <a:rPr lang="de-DE" sz="2000"/>
              <a:t>OR operator</a:t>
            </a:r>
          </a:p>
          <a:p>
            <a:r>
              <a:rPr lang="de-DE" sz="2000">
                <a:solidFill>
                  <a:srgbClr val="FF0000"/>
                </a:solidFill>
              </a:rPr>
              <a:t>\</a:t>
            </a:r>
            <a:r>
              <a:rPr lang="de-DE" sz="2000"/>
              <a:t>  escape string, e.g. for finding "real" question marks</a:t>
            </a:r>
          </a:p>
          <a:p>
            <a:r>
              <a:rPr lang="de-DE" sz="2000">
                <a:solidFill>
                  <a:srgbClr val="FF0000"/>
                </a:solidFill>
              </a:rPr>
              <a:t>^</a:t>
            </a:r>
            <a:r>
              <a:rPr lang="de-DE" sz="2000"/>
              <a:t> start position</a:t>
            </a:r>
            <a:endParaRPr lang="de-DE" sz="2000">
              <a:solidFill>
                <a:srgbClr val="FF0000"/>
              </a:solidFill>
            </a:endParaRPr>
          </a:p>
          <a:p>
            <a:r>
              <a:rPr lang="de-DE" sz="2000">
                <a:solidFill>
                  <a:srgbClr val="FF0000"/>
                </a:solidFill>
              </a:rPr>
              <a:t>$</a:t>
            </a:r>
            <a:r>
              <a:rPr lang="de-DE" sz="2000"/>
              <a:t> end position</a:t>
            </a:r>
          </a:p>
          <a:p>
            <a:endParaRPr lang="de-DE" sz="2000"/>
          </a:p>
          <a:p>
            <a:endParaRPr lang="de-DE" sz="2000"/>
          </a:p>
          <a:p>
            <a:endParaRPr lang="de-DE" sz="2000"/>
          </a:p>
          <a:p>
            <a:endParaRPr lang="en-US" sz="2000"/>
          </a:p>
        </p:txBody>
      </p:sp>
      <p:sp>
        <p:nvSpPr>
          <p:cNvPr id="4" name="Foliennummernplatzhalter 3"/>
          <p:cNvSpPr>
            <a:spLocks noGrp="1"/>
          </p:cNvSpPr>
          <p:nvPr>
            <p:ph type="sldNum" sz="quarter" idx="12"/>
          </p:nvPr>
        </p:nvSpPr>
        <p:spPr/>
        <p:txBody>
          <a:bodyPr/>
          <a:lstStyle/>
          <a:p>
            <a:fld id="{6C6AE60A-B69C-4790-82F7-3882EDF23186}" type="slidenum">
              <a:rPr lang="de-DE" smtClean="0"/>
              <a:t>104</a:t>
            </a:fld>
            <a:endParaRPr lang="de-DE"/>
          </a:p>
        </p:txBody>
      </p:sp>
    </p:spTree>
    <p:extLst>
      <p:ext uri="{BB962C8B-B14F-4D97-AF65-F5344CB8AC3E}">
        <p14:creationId xmlns:p14="http://schemas.microsoft.com/office/powerpoint/2010/main" val="9274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Using regular expressions</a:t>
            </a:r>
          </a:p>
        </p:txBody>
      </p:sp>
      <p:sp>
        <p:nvSpPr>
          <p:cNvPr id="3" name="Inhaltsplatzhalter 2"/>
          <p:cNvSpPr>
            <a:spLocks noGrp="1"/>
          </p:cNvSpPr>
          <p:nvPr>
            <p:ph idx="1"/>
          </p:nvPr>
        </p:nvSpPr>
        <p:spPr/>
        <p:txBody>
          <a:bodyPr/>
          <a:lstStyle/>
          <a:p>
            <a:r>
              <a:rPr lang="en-US"/>
              <a:t>Some differences in "dialects" of regular expressions and their implementation in query systems</a:t>
            </a:r>
          </a:p>
          <a:p>
            <a:r>
              <a:rPr lang="en-US"/>
              <a:t>Hence: Like real languages, corpus query languages have to be learned to some extent...</a:t>
            </a:r>
          </a:p>
        </p:txBody>
      </p:sp>
      <p:sp>
        <p:nvSpPr>
          <p:cNvPr id="4" name="Foliennummernplatzhalter 3"/>
          <p:cNvSpPr>
            <a:spLocks noGrp="1"/>
          </p:cNvSpPr>
          <p:nvPr>
            <p:ph type="sldNum" sz="quarter" idx="12"/>
          </p:nvPr>
        </p:nvSpPr>
        <p:spPr/>
        <p:txBody>
          <a:bodyPr/>
          <a:lstStyle/>
          <a:p>
            <a:fld id="{6C6AE60A-B69C-4790-82F7-3882EDF23186}" type="slidenum">
              <a:rPr lang="de-DE" smtClean="0"/>
              <a:t>105</a:t>
            </a:fld>
            <a:endParaRPr lang="de-DE"/>
          </a:p>
        </p:txBody>
      </p:sp>
    </p:spTree>
    <p:extLst>
      <p:ext uri="{BB962C8B-B14F-4D97-AF65-F5344CB8AC3E}">
        <p14:creationId xmlns:p14="http://schemas.microsoft.com/office/powerpoint/2010/main" val="206013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Next level</a:t>
            </a:r>
          </a:p>
        </p:txBody>
      </p:sp>
      <p:sp>
        <p:nvSpPr>
          <p:cNvPr id="4" name="Foliennummernplatzhalter 3"/>
          <p:cNvSpPr>
            <a:spLocks noGrp="1"/>
          </p:cNvSpPr>
          <p:nvPr>
            <p:ph type="sldNum" sz="quarter" idx="12"/>
          </p:nvPr>
        </p:nvSpPr>
        <p:spPr/>
        <p:txBody>
          <a:bodyPr/>
          <a:lstStyle/>
          <a:p>
            <a:fld id="{6C6AE60A-B69C-4790-82F7-3882EDF23186}" type="slidenum">
              <a:rPr lang="de-DE" smtClean="0"/>
              <a:t>106</a:t>
            </a:fld>
            <a:endParaRPr lang="de-DE"/>
          </a:p>
        </p:txBody>
      </p:sp>
      <p:pic>
        <p:nvPicPr>
          <p:cNvPr id="11" name="levelup.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54088" y="1600200"/>
            <a:ext cx="7235825" cy="4525963"/>
          </a:xfrm>
        </p:spPr>
      </p:pic>
    </p:spTree>
    <p:extLst>
      <p:ext uri="{BB962C8B-B14F-4D97-AF65-F5344CB8AC3E}">
        <p14:creationId xmlns:p14="http://schemas.microsoft.com/office/powerpoint/2010/main" val="122562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1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Bracket expressions</a:t>
            </a:r>
          </a:p>
        </p:txBody>
      </p:sp>
      <p:sp>
        <p:nvSpPr>
          <p:cNvPr id="3" name="Inhaltsplatzhalter 2"/>
          <p:cNvSpPr>
            <a:spLocks noGrp="1"/>
          </p:cNvSpPr>
          <p:nvPr>
            <p:ph idx="1"/>
          </p:nvPr>
        </p:nvSpPr>
        <p:spPr/>
        <p:txBody>
          <a:bodyPr/>
          <a:lstStyle/>
          <a:p>
            <a:r>
              <a:rPr lang="en-US">
                <a:solidFill>
                  <a:schemeClr val="tx2">
                    <a:lumMod val="75000"/>
                  </a:schemeClr>
                </a:solidFill>
              </a:rPr>
              <a:t>[:alnum:]</a:t>
            </a:r>
            <a:r>
              <a:rPr lang="en-US"/>
              <a:t>  alphanumeric  (</a:t>
            </a:r>
            <a:r>
              <a:rPr lang="en-US">
                <a:solidFill>
                  <a:srgbClr val="00B050"/>
                </a:solidFill>
              </a:rPr>
              <a:t>a, b, 1, 2 </a:t>
            </a:r>
            <a:r>
              <a:rPr lang="en-US"/>
              <a:t>)</a:t>
            </a:r>
          </a:p>
          <a:p>
            <a:r>
              <a:rPr lang="en-US">
                <a:solidFill>
                  <a:schemeClr val="tx2">
                    <a:lumMod val="75000"/>
                  </a:schemeClr>
                </a:solidFill>
              </a:rPr>
              <a:t>[:alpha:] </a:t>
            </a:r>
            <a:r>
              <a:rPr lang="en-US"/>
              <a:t>   alphabetic (</a:t>
            </a:r>
            <a:r>
              <a:rPr lang="en-US">
                <a:solidFill>
                  <a:srgbClr val="00B050"/>
                </a:solidFill>
              </a:rPr>
              <a:t>a, b, c,</a:t>
            </a:r>
            <a:r>
              <a:rPr lang="en-US"/>
              <a:t>  nicht </a:t>
            </a:r>
            <a:r>
              <a:rPr lang="en-US">
                <a:solidFill>
                  <a:srgbClr val="FF0000"/>
                </a:solidFill>
              </a:rPr>
              <a:t>1, 2</a:t>
            </a:r>
            <a:r>
              <a:rPr lang="en-US"/>
              <a:t>)</a:t>
            </a:r>
          </a:p>
          <a:p>
            <a:r>
              <a:rPr lang="en-US">
                <a:solidFill>
                  <a:schemeClr val="tx2">
                    <a:lumMod val="75000"/>
                  </a:schemeClr>
                </a:solidFill>
              </a:rPr>
              <a:t>[:digit:]   </a:t>
            </a:r>
            <a:r>
              <a:rPr lang="en-US"/>
              <a:t>   digita (</a:t>
            </a:r>
            <a:r>
              <a:rPr lang="en-US">
                <a:solidFill>
                  <a:srgbClr val="00B050"/>
                </a:solidFill>
              </a:rPr>
              <a:t>1, 2, 3,</a:t>
            </a:r>
            <a:r>
              <a:rPr lang="en-US"/>
              <a:t> ... nicht </a:t>
            </a:r>
            <a:r>
              <a:rPr lang="en-US">
                <a:solidFill>
                  <a:srgbClr val="FF0000"/>
                </a:solidFill>
              </a:rPr>
              <a:t>a, b, c</a:t>
            </a:r>
            <a:r>
              <a:rPr lang="en-US"/>
              <a:t>)</a:t>
            </a:r>
          </a:p>
          <a:p>
            <a:r>
              <a:rPr lang="en-US">
                <a:solidFill>
                  <a:schemeClr val="tx2">
                    <a:lumMod val="75000"/>
                  </a:schemeClr>
                </a:solidFill>
              </a:rPr>
              <a:t>[:blank:] </a:t>
            </a:r>
            <a:r>
              <a:rPr lang="en-US"/>
              <a:t>   whitespace, tabstop</a:t>
            </a:r>
          </a:p>
          <a:p>
            <a:r>
              <a:rPr lang="en-US">
                <a:solidFill>
                  <a:schemeClr val="tx2">
                    <a:lumMod val="75000"/>
                  </a:schemeClr>
                </a:solidFill>
              </a:rPr>
              <a:t>[:punct:]</a:t>
            </a:r>
            <a:r>
              <a:rPr lang="en-US"/>
              <a:t>    punctuation</a:t>
            </a:r>
          </a:p>
        </p:txBody>
      </p:sp>
      <p:sp>
        <p:nvSpPr>
          <p:cNvPr id="4" name="Foliennummernplatzhalter 3"/>
          <p:cNvSpPr>
            <a:spLocks noGrp="1"/>
          </p:cNvSpPr>
          <p:nvPr>
            <p:ph type="sldNum" sz="quarter" idx="12"/>
          </p:nvPr>
        </p:nvSpPr>
        <p:spPr/>
        <p:txBody>
          <a:bodyPr/>
          <a:lstStyle/>
          <a:p>
            <a:fld id="{6C6AE60A-B69C-4790-82F7-3882EDF23186}" type="slidenum">
              <a:rPr lang="de-DE" smtClean="0"/>
              <a:t>107</a:t>
            </a:fld>
            <a:endParaRPr lang="de-DE"/>
          </a:p>
        </p:txBody>
      </p:sp>
    </p:spTree>
    <p:extLst>
      <p:ext uri="{BB962C8B-B14F-4D97-AF65-F5344CB8AC3E}">
        <p14:creationId xmlns:p14="http://schemas.microsoft.com/office/powerpoint/2010/main" val="204000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Lookaround / Lookahead</a:t>
            </a: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416299190"/>
              </p:ext>
            </p:extLst>
          </p:nvPr>
        </p:nvGraphicFramePr>
        <p:xfrm>
          <a:off x="945427" y="1600200"/>
          <a:ext cx="7253145" cy="4525964"/>
        </p:xfrm>
        <a:graphic>
          <a:graphicData uri="http://schemas.openxmlformats.org/drawingml/2006/table">
            <a:tbl>
              <a:tblPr/>
              <a:tblGrid>
                <a:gridCol w="2417715">
                  <a:extLst>
                    <a:ext uri="{9D8B030D-6E8A-4147-A177-3AD203B41FA5}">
                      <a16:colId xmlns:a16="http://schemas.microsoft.com/office/drawing/2014/main" val="20000"/>
                    </a:ext>
                  </a:extLst>
                </a:gridCol>
                <a:gridCol w="2417715">
                  <a:extLst>
                    <a:ext uri="{9D8B030D-6E8A-4147-A177-3AD203B41FA5}">
                      <a16:colId xmlns:a16="http://schemas.microsoft.com/office/drawing/2014/main" val="20001"/>
                    </a:ext>
                  </a:extLst>
                </a:gridCol>
                <a:gridCol w="2417715">
                  <a:extLst>
                    <a:ext uri="{9D8B030D-6E8A-4147-A177-3AD203B41FA5}">
                      <a16:colId xmlns:a16="http://schemas.microsoft.com/office/drawing/2014/main" val="20002"/>
                    </a:ext>
                  </a:extLst>
                </a:gridCol>
              </a:tblGrid>
              <a:tr h="1131491">
                <a:tc>
                  <a:txBody>
                    <a:bodyPr/>
                    <a:lstStyle/>
                    <a:p>
                      <a:r>
                        <a:rPr lang="en-US" sz="1700"/>
                        <a:t>(?=foo)</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Lookahead</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The string immediately following the position we search for is </a:t>
                      </a:r>
                      <a:r>
                        <a:rPr lang="de-DE" sz="1700" i="1"/>
                        <a:t>foo</a:t>
                      </a:r>
                    </a:p>
                  </a:txBody>
                  <a:tcPr marL="87038" marR="87038" marT="43519" marB="43519"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10000"/>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1"/>
                  </a:ext>
                </a:extLst>
              </a:tr>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Negative 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not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2"/>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Negative 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not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4" name="Foliennummernplatzhalter 3"/>
          <p:cNvSpPr>
            <a:spLocks noGrp="1"/>
          </p:cNvSpPr>
          <p:nvPr>
            <p:ph type="sldNum" sz="quarter" idx="12"/>
          </p:nvPr>
        </p:nvSpPr>
        <p:spPr/>
        <p:txBody>
          <a:bodyPr/>
          <a:lstStyle/>
          <a:p>
            <a:fld id="{6C6AE60A-B69C-4790-82F7-3882EDF23186}" type="slidenum">
              <a:rPr lang="de-DE" smtClean="0"/>
              <a:t>108</a:t>
            </a:fld>
            <a:endParaRPr lang="de-DE"/>
          </a:p>
        </p:txBody>
      </p:sp>
    </p:spTree>
    <p:extLst>
      <p:ext uri="{BB962C8B-B14F-4D97-AF65-F5344CB8AC3E}">
        <p14:creationId xmlns:p14="http://schemas.microsoft.com/office/powerpoint/2010/main" val="1414464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Lookaround / Lookahead</a:t>
            </a: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541267677"/>
              </p:ext>
            </p:extLst>
          </p:nvPr>
        </p:nvGraphicFramePr>
        <p:xfrm>
          <a:off x="945427" y="1600200"/>
          <a:ext cx="7253145" cy="4525964"/>
        </p:xfrm>
        <a:graphic>
          <a:graphicData uri="http://schemas.openxmlformats.org/drawingml/2006/table">
            <a:tbl>
              <a:tblPr/>
              <a:tblGrid>
                <a:gridCol w="2417715">
                  <a:extLst>
                    <a:ext uri="{9D8B030D-6E8A-4147-A177-3AD203B41FA5}">
                      <a16:colId xmlns:a16="http://schemas.microsoft.com/office/drawing/2014/main" val="20000"/>
                    </a:ext>
                  </a:extLst>
                </a:gridCol>
                <a:gridCol w="2417715">
                  <a:extLst>
                    <a:ext uri="{9D8B030D-6E8A-4147-A177-3AD203B41FA5}">
                      <a16:colId xmlns:a16="http://schemas.microsoft.com/office/drawing/2014/main" val="20001"/>
                    </a:ext>
                  </a:extLst>
                </a:gridCol>
                <a:gridCol w="2417715">
                  <a:extLst>
                    <a:ext uri="{9D8B030D-6E8A-4147-A177-3AD203B41FA5}">
                      <a16:colId xmlns:a16="http://schemas.microsoft.com/office/drawing/2014/main" val="20002"/>
                    </a:ext>
                  </a:extLst>
                </a:gridCol>
              </a:tblGrid>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0"/>
                  </a:ext>
                </a:extLst>
              </a:tr>
              <a:tr h="1131491">
                <a:tc>
                  <a:txBody>
                    <a:bodyPr/>
                    <a:lstStyle/>
                    <a:p>
                      <a:r>
                        <a:rPr lang="en-US" sz="1700"/>
                        <a:t>(?&lt;=foo)</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Lookbehind</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The string immediately preceding the position we search for is </a:t>
                      </a:r>
                      <a:r>
                        <a:rPr lang="de-DE" sz="1700" i="1"/>
                        <a:t>foo</a:t>
                      </a:r>
                      <a:endParaRPr lang="de-DE" sz="1700"/>
                    </a:p>
                  </a:txBody>
                  <a:tcPr marL="87038" marR="87038" marT="43519" marB="43519"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10001"/>
                  </a:ext>
                </a:extLst>
              </a:tr>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Negative 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not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2"/>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Negative 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not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4" name="Foliennummernplatzhalter 3"/>
          <p:cNvSpPr>
            <a:spLocks noGrp="1"/>
          </p:cNvSpPr>
          <p:nvPr>
            <p:ph type="sldNum" sz="quarter" idx="12"/>
          </p:nvPr>
        </p:nvSpPr>
        <p:spPr/>
        <p:txBody>
          <a:bodyPr/>
          <a:lstStyle/>
          <a:p>
            <a:fld id="{6C6AE60A-B69C-4790-82F7-3882EDF23186}" type="slidenum">
              <a:rPr lang="de-DE" smtClean="0"/>
              <a:t>109</a:t>
            </a:fld>
            <a:endParaRPr lang="de-DE"/>
          </a:p>
        </p:txBody>
      </p:sp>
    </p:spTree>
    <p:extLst>
      <p:ext uri="{BB962C8B-B14F-4D97-AF65-F5344CB8AC3E}">
        <p14:creationId xmlns:p14="http://schemas.microsoft.com/office/powerpoint/2010/main" val="836663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The "linguistic onion"</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571974" y="3268241"/>
            <a:ext cx="1525588" cy="14398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787" y="2501478"/>
            <a:ext cx="316865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850603"/>
            <a:ext cx="46228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feld 1"/>
          <p:cNvSpPr txBox="1">
            <a:spLocks noChangeArrowheads="1"/>
          </p:cNvSpPr>
          <p:nvPr/>
        </p:nvSpPr>
        <p:spPr bwMode="auto">
          <a:xfrm>
            <a:off x="4003774" y="3457153"/>
            <a:ext cx="7508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de-DE" altLang="en-US" sz="2800" b="1"/>
              <a:t>P</a:t>
            </a:r>
          </a:p>
          <a:p>
            <a:pPr algn="ctr" eaLnBrk="1" hangingPunct="1"/>
            <a:r>
              <a:rPr lang="de-DE" altLang="en-US" sz="2800" b="1"/>
              <a:t>M S</a:t>
            </a:r>
          </a:p>
        </p:txBody>
      </p:sp>
      <p:sp>
        <p:nvSpPr>
          <p:cNvPr id="8" name="Textfeld 2"/>
          <p:cNvSpPr txBox="1">
            <a:spLocks noChangeArrowheads="1"/>
          </p:cNvSpPr>
          <p:nvPr/>
        </p:nvSpPr>
        <p:spPr bwMode="auto">
          <a:xfrm>
            <a:off x="4052987" y="2765003"/>
            <a:ext cx="591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lexis</a:t>
            </a:r>
          </a:p>
        </p:txBody>
      </p:sp>
      <p:sp>
        <p:nvSpPr>
          <p:cNvPr id="9" name="Textfeld 6"/>
          <p:cNvSpPr txBox="1">
            <a:spLocks noChangeArrowheads="1"/>
          </p:cNvSpPr>
          <p:nvPr/>
        </p:nvSpPr>
        <p:spPr bwMode="auto">
          <a:xfrm>
            <a:off x="3816449" y="2031578"/>
            <a:ext cx="12117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pragmatics</a:t>
            </a:r>
          </a:p>
        </p:txBody>
      </p:sp>
      <p:sp>
        <p:nvSpPr>
          <p:cNvPr id="10" name="Textfeld 7"/>
          <p:cNvSpPr txBox="1">
            <a:spLocks noChangeArrowheads="1"/>
          </p:cNvSpPr>
          <p:nvPr/>
        </p:nvSpPr>
        <p:spPr bwMode="auto">
          <a:xfrm>
            <a:off x="6451699" y="5735216"/>
            <a:ext cx="1936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nach Nübling et al.</a:t>
            </a:r>
          </a:p>
          <a:p>
            <a:pPr eaLnBrk="1" hangingPunct="1"/>
            <a:r>
              <a:rPr lang="de-DE" altLang="en-US"/>
              <a:t>(2006: 2f.)</a:t>
            </a:r>
          </a:p>
        </p:txBody>
      </p:sp>
      <p:sp>
        <p:nvSpPr>
          <p:cNvPr id="11" name="Textfeld 1"/>
          <p:cNvSpPr txBox="1">
            <a:spLocks noChangeArrowheads="1"/>
          </p:cNvSpPr>
          <p:nvPr/>
        </p:nvSpPr>
        <p:spPr bwMode="auto">
          <a:xfrm>
            <a:off x="4003774" y="3457153"/>
            <a:ext cx="5806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endParaRPr lang="de-DE" altLang="en-US" sz="2800" b="1"/>
          </a:p>
          <a:p>
            <a:pPr algn="ctr" eaLnBrk="1" hangingPunct="1"/>
            <a:r>
              <a:rPr lang="de-DE" altLang="en-US" sz="2800" b="1"/>
              <a:t>M </a:t>
            </a:r>
          </a:p>
        </p:txBody>
      </p:sp>
      <p:sp>
        <p:nvSpPr>
          <p:cNvPr id="12" name="Foliennummernplatzhalter 11"/>
          <p:cNvSpPr>
            <a:spLocks noGrp="1"/>
          </p:cNvSpPr>
          <p:nvPr>
            <p:ph type="sldNum" sz="quarter" idx="12"/>
          </p:nvPr>
        </p:nvSpPr>
        <p:spPr/>
        <p:txBody>
          <a:bodyPr/>
          <a:lstStyle/>
          <a:p>
            <a:fld id="{6C6AE60A-B69C-4790-82F7-3882EDF23186}" type="slidenum">
              <a:rPr lang="de-DE" smtClean="0"/>
              <a:t>11</a:t>
            </a:fld>
            <a:endParaRPr lang="de-DE"/>
          </a:p>
        </p:txBody>
      </p:sp>
    </p:spTree>
    <p:extLst>
      <p:ext uri="{BB962C8B-B14F-4D97-AF65-F5344CB8AC3E}">
        <p14:creationId xmlns:p14="http://schemas.microsoft.com/office/powerpoint/2010/main" val="9287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Lookaround / Lookahead</a:t>
            </a: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779345175"/>
              </p:ext>
            </p:extLst>
          </p:nvPr>
        </p:nvGraphicFramePr>
        <p:xfrm>
          <a:off x="945427" y="1600200"/>
          <a:ext cx="7253145" cy="4525964"/>
        </p:xfrm>
        <a:graphic>
          <a:graphicData uri="http://schemas.openxmlformats.org/drawingml/2006/table">
            <a:tbl>
              <a:tblPr/>
              <a:tblGrid>
                <a:gridCol w="2417715">
                  <a:extLst>
                    <a:ext uri="{9D8B030D-6E8A-4147-A177-3AD203B41FA5}">
                      <a16:colId xmlns:a16="http://schemas.microsoft.com/office/drawing/2014/main" val="20000"/>
                    </a:ext>
                  </a:extLst>
                </a:gridCol>
                <a:gridCol w="2417715">
                  <a:extLst>
                    <a:ext uri="{9D8B030D-6E8A-4147-A177-3AD203B41FA5}">
                      <a16:colId xmlns:a16="http://schemas.microsoft.com/office/drawing/2014/main" val="20001"/>
                    </a:ext>
                  </a:extLst>
                </a:gridCol>
                <a:gridCol w="2417715">
                  <a:extLst>
                    <a:ext uri="{9D8B030D-6E8A-4147-A177-3AD203B41FA5}">
                      <a16:colId xmlns:a16="http://schemas.microsoft.com/office/drawing/2014/main" val="20002"/>
                    </a:ext>
                  </a:extLst>
                </a:gridCol>
              </a:tblGrid>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0"/>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1"/>
                  </a:ext>
                </a:extLst>
              </a:tr>
              <a:tr h="1131491">
                <a:tc>
                  <a:txBody>
                    <a:bodyPr/>
                    <a:lstStyle/>
                    <a:p>
                      <a:r>
                        <a:rPr lang="en-US" sz="1700"/>
                        <a:t>(?!foo)</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Negative Lookahead</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The string immediately following the position we search for is not </a:t>
                      </a:r>
                      <a:r>
                        <a:rPr lang="de-DE" sz="1700" i="1"/>
                        <a:t>foo</a:t>
                      </a:r>
                    </a:p>
                  </a:txBody>
                  <a:tcPr marL="87038" marR="87038" marT="43519" marB="43519"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10002"/>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Negative 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not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4" name="Foliennummernplatzhalter 3"/>
          <p:cNvSpPr>
            <a:spLocks noGrp="1"/>
          </p:cNvSpPr>
          <p:nvPr>
            <p:ph type="sldNum" sz="quarter" idx="12"/>
          </p:nvPr>
        </p:nvSpPr>
        <p:spPr/>
        <p:txBody>
          <a:bodyPr/>
          <a:lstStyle/>
          <a:p>
            <a:fld id="{6C6AE60A-B69C-4790-82F7-3882EDF23186}" type="slidenum">
              <a:rPr lang="de-DE" smtClean="0"/>
              <a:t>110</a:t>
            </a:fld>
            <a:endParaRPr lang="de-DE"/>
          </a:p>
        </p:txBody>
      </p:sp>
    </p:spTree>
    <p:extLst>
      <p:ext uri="{BB962C8B-B14F-4D97-AF65-F5344CB8AC3E}">
        <p14:creationId xmlns:p14="http://schemas.microsoft.com/office/powerpoint/2010/main" val="722601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Lookaround / Lookahead</a:t>
            </a: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1327789871"/>
              </p:ext>
            </p:extLst>
          </p:nvPr>
        </p:nvGraphicFramePr>
        <p:xfrm>
          <a:off x="945427" y="1600200"/>
          <a:ext cx="7253145" cy="4525964"/>
        </p:xfrm>
        <a:graphic>
          <a:graphicData uri="http://schemas.openxmlformats.org/drawingml/2006/table">
            <a:tbl>
              <a:tblPr/>
              <a:tblGrid>
                <a:gridCol w="2417715">
                  <a:extLst>
                    <a:ext uri="{9D8B030D-6E8A-4147-A177-3AD203B41FA5}">
                      <a16:colId xmlns:a16="http://schemas.microsoft.com/office/drawing/2014/main" val="20000"/>
                    </a:ext>
                  </a:extLst>
                </a:gridCol>
                <a:gridCol w="2417715">
                  <a:extLst>
                    <a:ext uri="{9D8B030D-6E8A-4147-A177-3AD203B41FA5}">
                      <a16:colId xmlns:a16="http://schemas.microsoft.com/office/drawing/2014/main" val="20001"/>
                    </a:ext>
                  </a:extLst>
                </a:gridCol>
                <a:gridCol w="2417715">
                  <a:extLst>
                    <a:ext uri="{9D8B030D-6E8A-4147-A177-3AD203B41FA5}">
                      <a16:colId xmlns:a16="http://schemas.microsoft.com/office/drawing/2014/main" val="20002"/>
                    </a:ext>
                  </a:extLst>
                </a:gridCol>
              </a:tblGrid>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0"/>
                  </a:ext>
                </a:extLst>
              </a:tr>
              <a:tr h="1131491">
                <a:tc>
                  <a:txBody>
                    <a:bodyPr/>
                    <a:lstStyle/>
                    <a:p>
                      <a:r>
                        <a:rPr lang="en-US" sz="1700"/>
                        <a:t>(?&lt;=foo)</a:t>
                      </a:r>
                    </a:p>
                  </a:txBody>
                  <a:tcPr marL="87038" marR="87038" marT="43519" marB="43519" anchor="ctr">
                    <a:lnL>
                      <a:noFill/>
                    </a:lnL>
                    <a:lnR>
                      <a:noFill/>
                    </a:lnR>
                    <a:lnT>
                      <a:noFill/>
                    </a:lnT>
                    <a:lnB>
                      <a:noFill/>
                    </a:lnB>
                  </a:tcPr>
                </a:tc>
                <a:tc>
                  <a:txBody>
                    <a:bodyPr/>
                    <a:lstStyle/>
                    <a:p>
                      <a:r>
                        <a:rPr lang="de-DE" sz="1700"/>
                        <a:t>Lookbehind</a:t>
                      </a:r>
                    </a:p>
                  </a:txBody>
                  <a:tcPr marL="87038" marR="87038" marT="43519" marB="43519" anchor="ctr">
                    <a:lnL>
                      <a:noFill/>
                    </a:lnL>
                    <a:lnR>
                      <a:noFill/>
                    </a:lnR>
                    <a:lnT>
                      <a:noFill/>
                    </a:lnT>
                    <a:lnB>
                      <a:noFill/>
                    </a:lnB>
                  </a:tcPr>
                </a:tc>
                <a:tc>
                  <a:txBody>
                    <a:bodyPr/>
                    <a:lstStyle/>
                    <a:p>
                      <a:r>
                        <a:rPr lang="de-DE" sz="1700"/>
                        <a:t>The string immediately preceding the position we search for is </a:t>
                      </a:r>
                      <a:r>
                        <a:rPr lang="de-DE" sz="1700" i="1"/>
                        <a:t>foo</a:t>
                      </a:r>
                      <a:endParaRPr lang="de-DE" sz="1700"/>
                    </a:p>
                  </a:txBody>
                  <a:tcPr marL="87038" marR="87038" marT="43519" marB="43519" anchor="ctr">
                    <a:lnL>
                      <a:noFill/>
                    </a:lnL>
                    <a:lnR>
                      <a:noFill/>
                    </a:lnR>
                    <a:lnT>
                      <a:noFill/>
                    </a:lnT>
                    <a:lnB>
                      <a:noFill/>
                    </a:lnB>
                  </a:tcPr>
                </a:tc>
                <a:extLst>
                  <a:ext uri="{0D108BD9-81ED-4DB2-BD59-A6C34878D82A}">
                    <a16:rowId xmlns:a16="http://schemas.microsoft.com/office/drawing/2014/main" val="10001"/>
                  </a:ext>
                </a:extLst>
              </a:tr>
              <a:tr h="1131491">
                <a:tc>
                  <a:txBody>
                    <a:bodyPr/>
                    <a:lstStyle/>
                    <a:p>
                      <a:r>
                        <a:rPr lang="en-US" sz="1700"/>
                        <a:t>(?!foo)</a:t>
                      </a:r>
                    </a:p>
                  </a:txBody>
                  <a:tcPr marL="87038" marR="87038" marT="43519" marB="43519" anchor="ctr">
                    <a:lnL>
                      <a:noFill/>
                    </a:lnL>
                    <a:lnR>
                      <a:noFill/>
                    </a:lnR>
                    <a:lnT>
                      <a:noFill/>
                    </a:lnT>
                    <a:lnB>
                      <a:noFill/>
                    </a:lnB>
                  </a:tcPr>
                </a:tc>
                <a:tc>
                  <a:txBody>
                    <a:bodyPr/>
                    <a:lstStyle/>
                    <a:p>
                      <a:r>
                        <a:rPr lang="de-DE" sz="1700"/>
                        <a:t>Negative Lookahead</a:t>
                      </a:r>
                    </a:p>
                  </a:txBody>
                  <a:tcPr marL="87038" marR="87038" marT="43519" marB="43519" anchor="ctr">
                    <a:lnL>
                      <a:noFill/>
                    </a:lnL>
                    <a:lnR>
                      <a:noFill/>
                    </a:lnR>
                    <a:lnT>
                      <a:noFill/>
                    </a:lnT>
                    <a:lnB>
                      <a:noFill/>
                    </a:lnB>
                  </a:tcPr>
                </a:tc>
                <a:tc>
                  <a:txBody>
                    <a:bodyPr/>
                    <a:lstStyle/>
                    <a:p>
                      <a:r>
                        <a:rPr lang="de-DE" sz="1700"/>
                        <a:t>The string immediately following the position we search for is not </a:t>
                      </a:r>
                      <a:r>
                        <a:rPr lang="de-DE" sz="1700" i="1"/>
                        <a:t>foo</a:t>
                      </a:r>
                    </a:p>
                  </a:txBody>
                  <a:tcPr marL="87038" marR="87038" marT="43519" marB="43519" anchor="ctr">
                    <a:lnL>
                      <a:noFill/>
                    </a:lnL>
                    <a:lnR>
                      <a:noFill/>
                    </a:lnR>
                    <a:lnT>
                      <a:noFill/>
                    </a:lnT>
                    <a:lnB>
                      <a:noFill/>
                    </a:lnB>
                  </a:tcPr>
                </a:tc>
                <a:extLst>
                  <a:ext uri="{0D108BD9-81ED-4DB2-BD59-A6C34878D82A}">
                    <a16:rowId xmlns:a16="http://schemas.microsoft.com/office/drawing/2014/main" val="10002"/>
                  </a:ext>
                </a:extLst>
              </a:tr>
              <a:tr h="1131491">
                <a:tc>
                  <a:txBody>
                    <a:bodyPr/>
                    <a:lstStyle/>
                    <a:p>
                      <a:r>
                        <a:rPr lang="en-US" sz="1700"/>
                        <a:t>(?&lt;!foo)</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Negative Lookbehind</a:t>
                      </a:r>
                    </a:p>
                  </a:txBody>
                  <a:tcPr marL="87038" marR="87038" marT="43519" marB="43519" anchor="ctr">
                    <a:lnL>
                      <a:noFill/>
                    </a:lnL>
                    <a:lnR>
                      <a:noFill/>
                    </a:lnR>
                    <a:lnT>
                      <a:noFill/>
                    </a:lnT>
                    <a:lnB>
                      <a:noFill/>
                    </a:lnB>
                    <a:solidFill>
                      <a:schemeClr val="accent5">
                        <a:lumMod val="60000"/>
                        <a:lumOff val="40000"/>
                      </a:schemeClr>
                    </a:solidFill>
                  </a:tcPr>
                </a:tc>
                <a:tc>
                  <a:txBody>
                    <a:bodyPr/>
                    <a:lstStyle/>
                    <a:p>
                      <a:r>
                        <a:rPr lang="de-DE" sz="1700"/>
                        <a:t>The string immediately preceding the position we search for is not </a:t>
                      </a:r>
                      <a:r>
                        <a:rPr lang="de-DE" sz="1700" i="1"/>
                        <a:t>foo</a:t>
                      </a:r>
                      <a:endParaRPr lang="de-DE" sz="1700"/>
                    </a:p>
                  </a:txBody>
                  <a:tcPr marL="87038" marR="87038" marT="43519" marB="43519"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10003"/>
                  </a:ext>
                </a:extLst>
              </a:tr>
            </a:tbl>
          </a:graphicData>
        </a:graphic>
      </p:graphicFrame>
      <p:sp>
        <p:nvSpPr>
          <p:cNvPr id="4" name="Foliennummernplatzhalter 3"/>
          <p:cNvSpPr>
            <a:spLocks noGrp="1"/>
          </p:cNvSpPr>
          <p:nvPr>
            <p:ph type="sldNum" sz="quarter" idx="12"/>
          </p:nvPr>
        </p:nvSpPr>
        <p:spPr/>
        <p:txBody>
          <a:bodyPr/>
          <a:lstStyle/>
          <a:p>
            <a:fld id="{6C6AE60A-B69C-4790-82F7-3882EDF23186}" type="slidenum">
              <a:rPr lang="de-DE" smtClean="0"/>
              <a:t>111</a:t>
            </a:fld>
            <a:endParaRPr lang="de-DE"/>
          </a:p>
        </p:txBody>
      </p:sp>
    </p:spTree>
    <p:extLst>
      <p:ext uri="{BB962C8B-B14F-4D97-AF65-F5344CB8AC3E}">
        <p14:creationId xmlns:p14="http://schemas.microsoft.com/office/powerpoint/2010/main" val="33007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Hands-on example</a:t>
            </a:r>
          </a:p>
        </p:txBody>
      </p:sp>
      <p:sp>
        <p:nvSpPr>
          <p:cNvPr id="3" name="Inhaltsplatzhalter 2"/>
          <p:cNvSpPr>
            <a:spLocks noGrp="1"/>
          </p:cNvSpPr>
          <p:nvPr>
            <p:ph idx="1"/>
          </p:nvPr>
        </p:nvSpPr>
        <p:spPr/>
        <p:txBody>
          <a:bodyPr>
            <a:normAutofit/>
          </a:bodyPr>
          <a:lstStyle/>
          <a:p>
            <a:r>
              <a:rPr lang="en-US" sz="2400"/>
              <a:t>Please write in a text editor:</a:t>
            </a:r>
          </a:p>
          <a:p>
            <a:pPr marL="0" indent="0" algn="ctr">
              <a:buNone/>
            </a:pPr>
            <a:r>
              <a:rPr lang="en-US" sz="2400">
                <a:latin typeface="Courier" charset="0"/>
                <a:ea typeface="Courier" charset="0"/>
                <a:cs typeface="Courier" charset="0"/>
              </a:rPr>
              <a:t>Dies ist ein Test, der testen soll, wie Lookahead und Lookbehind funktionieren.</a:t>
            </a:r>
          </a:p>
          <a:p>
            <a:pPr marL="0" indent="0" algn="ctr">
              <a:buNone/>
            </a:pPr>
            <a:endParaRPr lang="en-US" sz="2400"/>
          </a:p>
          <a:p>
            <a:r>
              <a:rPr lang="en-US" sz="2400"/>
              <a:t>Use the search function and lookahead to insert the word </a:t>
            </a:r>
            <a:r>
              <a:rPr lang="en-US" sz="2400" i="1"/>
              <a:t>schöner </a:t>
            </a:r>
            <a:r>
              <a:rPr lang="en-US" sz="2400"/>
              <a:t>before </a:t>
            </a:r>
            <a:r>
              <a:rPr lang="en-US" sz="2400" i="1"/>
              <a:t>Test</a:t>
            </a:r>
            <a:r>
              <a:rPr lang="en-US" sz="2400"/>
              <a:t>, so that the end result is:</a:t>
            </a:r>
          </a:p>
          <a:p>
            <a:r>
              <a:rPr lang="en-US" sz="2400">
                <a:latin typeface="Courier" charset="0"/>
                <a:ea typeface="Courier" charset="0"/>
                <a:cs typeface="Courier" charset="0"/>
              </a:rPr>
              <a:t>Dies ist ein schöner Test, der testen soll, wie Lookahead und Lookbehind funktionieren.</a:t>
            </a:r>
            <a:endParaRPr lang="en-US" sz="2400"/>
          </a:p>
          <a:p>
            <a:endParaRPr lang="en-US" sz="2400"/>
          </a:p>
          <a:p>
            <a:r>
              <a:rPr lang="en-US" sz="2400"/>
              <a:t>Use lookahead to insert a tabstop (</a:t>
            </a:r>
            <a:r>
              <a:rPr lang="en-US" sz="2400">
                <a:solidFill>
                  <a:srgbClr val="0070C0"/>
                </a:solidFill>
                <a:latin typeface="Courier" charset="0"/>
                <a:ea typeface="Courier" charset="0"/>
                <a:cs typeface="Courier" charset="0"/>
              </a:rPr>
              <a:t>\t</a:t>
            </a:r>
            <a:r>
              <a:rPr lang="en-US" sz="2400"/>
              <a:t>) before each punctuation mark (</a:t>
            </a:r>
            <a:r>
              <a:rPr lang="ro-RO" sz="2400">
                <a:solidFill>
                  <a:srgbClr val="0070C0"/>
                </a:solidFill>
                <a:latin typeface="Courier" charset="0"/>
                <a:ea typeface="Courier" charset="0"/>
                <a:cs typeface="Courier" charset="0"/>
              </a:rPr>
              <a:t>[[:punct:]]</a:t>
            </a:r>
            <a:r>
              <a:rPr lang="ro-RO" sz="2400"/>
              <a:t>)</a:t>
            </a:r>
            <a:r>
              <a:rPr lang="en-US" sz="2400"/>
              <a:t>.</a:t>
            </a:r>
          </a:p>
        </p:txBody>
      </p:sp>
      <p:sp>
        <p:nvSpPr>
          <p:cNvPr id="4" name="Foliennummernplatzhalter 3"/>
          <p:cNvSpPr>
            <a:spLocks noGrp="1"/>
          </p:cNvSpPr>
          <p:nvPr>
            <p:ph type="sldNum" sz="quarter" idx="12"/>
          </p:nvPr>
        </p:nvSpPr>
        <p:spPr/>
        <p:txBody>
          <a:bodyPr/>
          <a:lstStyle/>
          <a:p>
            <a:fld id="{6C6AE60A-B69C-4790-82F7-3882EDF23186}" type="slidenum">
              <a:rPr lang="de-DE" smtClean="0"/>
              <a:t>112</a:t>
            </a:fld>
            <a:endParaRPr lang="de-DE"/>
          </a:p>
        </p:txBody>
      </p:sp>
    </p:spTree>
    <p:extLst>
      <p:ext uri="{BB962C8B-B14F-4D97-AF65-F5344CB8AC3E}">
        <p14:creationId xmlns:p14="http://schemas.microsoft.com/office/powerpoint/2010/main" val="1317914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3044-4BEF-8C46-8ED2-5DF73CC3A977}"/>
              </a:ext>
            </a:extLst>
          </p:cNvPr>
          <p:cNvSpPr>
            <a:spLocks noGrp="1"/>
          </p:cNvSpPr>
          <p:nvPr>
            <p:ph type="title"/>
          </p:nvPr>
        </p:nvSpPr>
        <p:spPr/>
        <p:txBody>
          <a:bodyPr/>
          <a:lstStyle/>
          <a:p>
            <a:r>
              <a:rPr lang="en-US"/>
              <a:t>Using regular expressions</a:t>
            </a:r>
          </a:p>
        </p:txBody>
      </p:sp>
      <p:sp>
        <p:nvSpPr>
          <p:cNvPr id="3" name="Content Placeholder 2">
            <a:extLst>
              <a:ext uri="{FF2B5EF4-FFF2-40B4-BE49-F238E27FC236}">
                <a16:creationId xmlns:a16="http://schemas.microsoft.com/office/drawing/2014/main" id="{D73C31B8-FC22-5F43-8FC9-51376EB263B1}"/>
              </a:ext>
            </a:extLst>
          </p:cNvPr>
          <p:cNvSpPr>
            <a:spLocks noGrp="1"/>
          </p:cNvSpPr>
          <p:nvPr>
            <p:ph idx="1"/>
          </p:nvPr>
        </p:nvSpPr>
        <p:spPr/>
        <p:txBody>
          <a:bodyPr>
            <a:noAutofit/>
          </a:bodyPr>
          <a:lstStyle/>
          <a:p>
            <a:r>
              <a:rPr lang="en-US" sz="2800"/>
              <a:t>Let's try to use htpps://www.dwds.de/</a:t>
            </a:r>
          </a:p>
          <a:p>
            <a:pPr marL="457200" lvl="1" indent="0">
              <a:buNone/>
            </a:pPr>
            <a:r>
              <a:rPr lang="en-US" sz="2400"/>
              <a:t>We search for</a:t>
            </a:r>
          </a:p>
          <a:p>
            <a:pPr lvl="1"/>
            <a:r>
              <a:rPr lang="en-US" sz="2400"/>
              <a:t>all compounds that end with </a:t>
            </a:r>
            <a:r>
              <a:rPr lang="en-US" sz="2400" i="1"/>
              <a:t>-papst</a:t>
            </a:r>
          </a:p>
          <a:p>
            <a:pPr lvl="1"/>
            <a:r>
              <a:rPr lang="en-US" sz="2400"/>
              <a:t>...all verbs with the prefix </a:t>
            </a:r>
            <a:r>
              <a:rPr lang="en-US" sz="2400" i="1"/>
              <a:t>be-</a:t>
            </a:r>
            <a:endParaRPr lang="en-US" sz="2400"/>
          </a:p>
          <a:p>
            <a:pPr lvl="1"/>
            <a:r>
              <a:rPr lang="en-US" sz="2400"/>
              <a:t>all proper nouns (NE) and common nouns (NN)</a:t>
            </a:r>
          </a:p>
          <a:p>
            <a:pPr lvl="1"/>
            <a:r>
              <a:rPr lang="en-US" sz="2400"/>
              <a:t>the construction </a:t>
            </a:r>
            <a:r>
              <a:rPr lang="en-US" sz="2400" i="1"/>
              <a:t>je </a:t>
            </a:r>
            <a:r>
              <a:rPr lang="en-US" sz="2400"/>
              <a:t>X-</a:t>
            </a:r>
            <a:r>
              <a:rPr lang="en-US" sz="2400" i="1"/>
              <a:t>er desto </a:t>
            </a:r>
            <a:r>
              <a:rPr lang="en-US" sz="2400"/>
              <a:t>Y-</a:t>
            </a:r>
            <a:r>
              <a:rPr lang="en-US" sz="2400" i="1"/>
              <a:t>er</a:t>
            </a:r>
          </a:p>
          <a:p>
            <a:pPr lvl="1"/>
            <a:r>
              <a:rPr lang="en-US" sz="2400"/>
              <a:t>variants of </a:t>
            </a:r>
            <a:r>
              <a:rPr lang="en-US" sz="2400" i="1"/>
              <a:t>je </a:t>
            </a:r>
            <a:r>
              <a:rPr lang="en-US" sz="2400"/>
              <a:t>X-</a:t>
            </a:r>
            <a:r>
              <a:rPr lang="en-US" sz="2400" i="1"/>
              <a:t>er desto </a:t>
            </a:r>
            <a:r>
              <a:rPr lang="en-US" sz="2400"/>
              <a:t>Y-</a:t>
            </a:r>
            <a:r>
              <a:rPr lang="en-US" sz="2400" i="1"/>
              <a:t>er </a:t>
            </a:r>
            <a:r>
              <a:rPr lang="en-US" sz="2400"/>
              <a:t>as in e.g. </a:t>
            </a:r>
            <a:r>
              <a:rPr lang="en-US" sz="2400" i="1"/>
              <a:t>je </a:t>
            </a:r>
            <a:r>
              <a:rPr lang="en-US" sz="2400"/>
              <a:t>X-</a:t>
            </a:r>
            <a:r>
              <a:rPr lang="en-US" sz="2400" i="1"/>
              <a:t>er</a:t>
            </a:r>
            <a:r>
              <a:rPr lang="en-US" sz="2400"/>
              <a:t> </a:t>
            </a:r>
            <a:r>
              <a:rPr lang="en-US" sz="2400" i="1"/>
              <a:t>umso </a:t>
            </a:r>
            <a:r>
              <a:rPr lang="en-US" sz="2400"/>
              <a:t>Y-</a:t>
            </a:r>
            <a:r>
              <a:rPr lang="en-US" sz="2400" i="1"/>
              <a:t>er </a:t>
            </a:r>
            <a:r>
              <a:rPr lang="en-US" sz="2400"/>
              <a:t>oder auch </a:t>
            </a:r>
            <a:r>
              <a:rPr lang="en-US" sz="2400" i="1"/>
              <a:t>je </a:t>
            </a:r>
            <a:r>
              <a:rPr lang="en-US" sz="2400"/>
              <a:t>X-</a:t>
            </a:r>
            <a:r>
              <a:rPr lang="en-US" sz="2400" i="1"/>
              <a:t>er je</a:t>
            </a:r>
            <a:r>
              <a:rPr lang="en-US" sz="2400"/>
              <a:t> Y-</a:t>
            </a:r>
            <a:r>
              <a:rPr lang="en-US" sz="2400" i="1"/>
              <a:t>er, umso</a:t>
            </a:r>
            <a:r>
              <a:rPr lang="en-US" sz="2400"/>
              <a:t> Y-</a:t>
            </a:r>
            <a:r>
              <a:rPr lang="en-US" sz="2400" i="1"/>
              <a:t>er umso</a:t>
            </a:r>
            <a:r>
              <a:rPr lang="en-US" sz="2400"/>
              <a:t> Y-</a:t>
            </a:r>
            <a:r>
              <a:rPr lang="en-US" sz="2400" i="1"/>
              <a:t>er</a:t>
            </a:r>
          </a:p>
        </p:txBody>
      </p:sp>
      <p:sp>
        <p:nvSpPr>
          <p:cNvPr id="4" name="Slide Number Placeholder 3">
            <a:extLst>
              <a:ext uri="{FF2B5EF4-FFF2-40B4-BE49-F238E27FC236}">
                <a16:creationId xmlns:a16="http://schemas.microsoft.com/office/drawing/2014/main" id="{F7D0BF7B-52A3-1446-B7B8-746AED6331E3}"/>
              </a:ext>
            </a:extLst>
          </p:cNvPr>
          <p:cNvSpPr>
            <a:spLocks noGrp="1"/>
          </p:cNvSpPr>
          <p:nvPr>
            <p:ph type="sldNum" sz="quarter" idx="12"/>
          </p:nvPr>
        </p:nvSpPr>
        <p:spPr/>
        <p:txBody>
          <a:bodyPr/>
          <a:lstStyle/>
          <a:p>
            <a:fld id="{6C6AE60A-B69C-4790-82F7-3882EDF23186}" type="slidenum">
              <a:rPr lang="de-DE" smtClean="0"/>
              <a:t>113</a:t>
            </a:fld>
            <a:endParaRPr lang="de-DE"/>
          </a:p>
        </p:txBody>
      </p:sp>
    </p:spTree>
    <p:extLst>
      <p:ext uri="{BB962C8B-B14F-4D97-AF65-F5344CB8AC3E}">
        <p14:creationId xmlns:p14="http://schemas.microsoft.com/office/powerpoint/2010/main" val="18402817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3044-4BEF-8C46-8ED2-5DF73CC3A977}"/>
              </a:ext>
            </a:extLst>
          </p:cNvPr>
          <p:cNvSpPr>
            <a:spLocks noGrp="1"/>
          </p:cNvSpPr>
          <p:nvPr>
            <p:ph type="title"/>
          </p:nvPr>
        </p:nvSpPr>
        <p:spPr/>
        <p:txBody>
          <a:bodyPr/>
          <a:lstStyle/>
          <a:p>
            <a:r>
              <a:rPr lang="en-US"/>
              <a:t>Using regular expressions</a:t>
            </a:r>
          </a:p>
        </p:txBody>
      </p:sp>
      <p:sp>
        <p:nvSpPr>
          <p:cNvPr id="3" name="Content Placeholder 2">
            <a:extLst>
              <a:ext uri="{FF2B5EF4-FFF2-40B4-BE49-F238E27FC236}">
                <a16:creationId xmlns:a16="http://schemas.microsoft.com/office/drawing/2014/main" id="{D73C31B8-FC22-5F43-8FC9-51376EB263B1}"/>
              </a:ext>
            </a:extLst>
          </p:cNvPr>
          <p:cNvSpPr>
            <a:spLocks noGrp="1"/>
          </p:cNvSpPr>
          <p:nvPr>
            <p:ph idx="1"/>
          </p:nvPr>
        </p:nvSpPr>
        <p:spPr/>
        <p:txBody>
          <a:bodyPr/>
          <a:lstStyle/>
          <a:p>
            <a:pPr marL="457200" lvl="1" indent="0">
              <a:buNone/>
            </a:pPr>
            <a:r>
              <a:rPr lang="en-US"/>
              <a:t>We search for...</a:t>
            </a:r>
          </a:p>
          <a:p>
            <a:pPr lvl="1"/>
            <a:r>
              <a:rPr lang="en-US"/>
              <a:t>fronted particle verbs, e.g. </a:t>
            </a:r>
            <a:r>
              <a:rPr lang="en-US" i="1" u="sng"/>
              <a:t>an</a:t>
            </a:r>
            <a:r>
              <a:rPr lang="en-US" i="1"/>
              <a:t> hat sie das Licht </a:t>
            </a:r>
            <a:r>
              <a:rPr lang="en-US" i="1" u="sng"/>
              <a:t>gemacht</a:t>
            </a:r>
            <a:r>
              <a:rPr lang="en-US" i="1"/>
              <a:t>, nicht aus</a:t>
            </a:r>
            <a:endParaRPr lang="en-US"/>
          </a:p>
          <a:p>
            <a:pPr lvl="1"/>
            <a:r>
              <a:rPr lang="en-US"/>
              <a:t>genitives in pre- and postposition</a:t>
            </a:r>
          </a:p>
          <a:p>
            <a:pPr lvl="1"/>
            <a:endParaRPr lang="en-US"/>
          </a:p>
          <a:p>
            <a:pPr lvl="1"/>
            <a:endParaRPr lang="en-US"/>
          </a:p>
        </p:txBody>
      </p:sp>
      <p:sp>
        <p:nvSpPr>
          <p:cNvPr id="4" name="Slide Number Placeholder 3">
            <a:extLst>
              <a:ext uri="{FF2B5EF4-FFF2-40B4-BE49-F238E27FC236}">
                <a16:creationId xmlns:a16="http://schemas.microsoft.com/office/drawing/2014/main" id="{F7D0BF7B-52A3-1446-B7B8-746AED6331E3}"/>
              </a:ext>
            </a:extLst>
          </p:cNvPr>
          <p:cNvSpPr>
            <a:spLocks noGrp="1"/>
          </p:cNvSpPr>
          <p:nvPr>
            <p:ph type="sldNum" sz="quarter" idx="12"/>
          </p:nvPr>
        </p:nvSpPr>
        <p:spPr/>
        <p:txBody>
          <a:bodyPr/>
          <a:lstStyle/>
          <a:p>
            <a:fld id="{6C6AE60A-B69C-4790-82F7-3882EDF23186}" type="slidenum">
              <a:rPr lang="de-DE" smtClean="0"/>
              <a:t>114</a:t>
            </a:fld>
            <a:endParaRPr lang="de-DE"/>
          </a:p>
        </p:txBody>
      </p:sp>
    </p:spTree>
    <p:extLst>
      <p:ext uri="{BB962C8B-B14F-4D97-AF65-F5344CB8AC3E}">
        <p14:creationId xmlns:p14="http://schemas.microsoft.com/office/powerpoint/2010/main" val="27823574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Encoding Hell</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00894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a:xfrm>
            <a:off x="447193" y="5731236"/>
            <a:ext cx="8229600" cy="964704"/>
          </a:xfrm>
        </p:spPr>
        <p:txBody>
          <a:bodyPr/>
          <a:lstStyle/>
          <a:p>
            <a:pPr marL="0" indent="0">
              <a:buNone/>
            </a:pPr>
            <a:r>
              <a:rPr lang="en-US" sz="2000"/>
              <a:t>(Quelle: http://pt.slideshare.net/MapRTechnologies/data-breaking-bad/19?smtNoRedir=1)</a:t>
            </a: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116</a:t>
            </a:fld>
            <a:endParaRPr lang="de-DE"/>
          </a:p>
        </p:txBody>
      </p:sp>
      <p:pic>
        <p:nvPicPr>
          <p:cNvPr id="5" name="Bild 4"/>
          <p:cNvPicPr>
            <a:picLocks noChangeAspect="1"/>
          </p:cNvPicPr>
          <p:nvPr/>
        </p:nvPicPr>
        <p:blipFill>
          <a:blip r:embed="rId2"/>
          <a:stretch>
            <a:fillRect/>
          </a:stretch>
        </p:blipFill>
        <p:spPr>
          <a:xfrm>
            <a:off x="1043608" y="1676598"/>
            <a:ext cx="6832600" cy="3797300"/>
          </a:xfrm>
          <a:prstGeom prst="rect">
            <a:avLst/>
          </a:prstGeom>
        </p:spPr>
      </p:pic>
    </p:spTree>
    <p:extLst>
      <p:ext uri="{BB962C8B-B14F-4D97-AF65-F5344CB8AC3E}">
        <p14:creationId xmlns:p14="http://schemas.microsoft.com/office/powerpoint/2010/main" val="3787195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Encoding Hell</a:t>
            </a:r>
          </a:p>
        </p:txBody>
      </p:sp>
      <p:sp>
        <p:nvSpPr>
          <p:cNvPr id="3" name="Inhaltsplatzhalter 2"/>
          <p:cNvSpPr>
            <a:spLocks noGrp="1"/>
          </p:cNvSpPr>
          <p:nvPr>
            <p:ph idx="1"/>
          </p:nvPr>
        </p:nvSpPr>
        <p:spPr/>
        <p:txBody>
          <a:bodyPr>
            <a:noAutofit/>
          </a:bodyPr>
          <a:lstStyle/>
          <a:p>
            <a:r>
              <a:rPr lang="en-US" sz="2400"/>
              <a:t>Windows uses Windows-1252 by deafult (similar to </a:t>
            </a:r>
            <a:r>
              <a:rPr lang="nl-NL" sz="2400"/>
              <a:t>ISO/IEC 8859-1 / Latin-1 / ASCII)</a:t>
            </a:r>
          </a:p>
          <a:p>
            <a:r>
              <a:rPr lang="nl-NL" sz="2400"/>
              <a:t>Unix and Linux use UTF-8 by default (Unicode-based)</a:t>
            </a:r>
          </a:p>
          <a:p>
            <a:r>
              <a:rPr lang="nl-NL" sz="2400"/>
              <a:t>Most German-language historical corpora are coded in UTF-8 (because of special characters)</a:t>
            </a:r>
          </a:p>
          <a:p>
            <a:r>
              <a:rPr lang="nl-NL" sz="2400"/>
              <a:t>Windows can handle UTF-8 but sometimes only does so relucantly...</a:t>
            </a:r>
          </a:p>
          <a:p>
            <a:r>
              <a:rPr lang="en-US" sz="2400"/>
              <a:t>When working with Windows (and Microsoft apps in general) always double-check that no special characters get lost!</a:t>
            </a:r>
          </a:p>
        </p:txBody>
      </p:sp>
      <p:sp>
        <p:nvSpPr>
          <p:cNvPr id="4" name="Foliennummernplatzhalter 3"/>
          <p:cNvSpPr>
            <a:spLocks noGrp="1"/>
          </p:cNvSpPr>
          <p:nvPr>
            <p:ph type="sldNum" sz="quarter" idx="12"/>
          </p:nvPr>
        </p:nvSpPr>
        <p:spPr/>
        <p:txBody>
          <a:bodyPr/>
          <a:lstStyle/>
          <a:p>
            <a:fld id="{6C6AE60A-B69C-4790-82F7-3882EDF23186}" type="slidenum">
              <a:rPr lang="de-DE" smtClean="0"/>
              <a:t>117</a:t>
            </a:fld>
            <a:endParaRPr lang="de-DE"/>
          </a:p>
        </p:txBody>
      </p:sp>
    </p:spTree>
    <p:extLst>
      <p:ext uri="{BB962C8B-B14F-4D97-AF65-F5344CB8AC3E}">
        <p14:creationId xmlns:p14="http://schemas.microsoft.com/office/powerpoint/2010/main" val="26243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Behind the scenes of a corpus</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328069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Why looking behind the scenes?</a:t>
            </a:r>
          </a:p>
        </p:txBody>
      </p:sp>
      <p:sp>
        <p:nvSpPr>
          <p:cNvPr id="3" name="Inhaltsplatzhalter 2"/>
          <p:cNvSpPr>
            <a:spLocks noGrp="1"/>
          </p:cNvSpPr>
          <p:nvPr>
            <p:ph idx="1"/>
          </p:nvPr>
        </p:nvSpPr>
        <p:spPr/>
        <p:txBody>
          <a:bodyPr/>
          <a:lstStyle/>
          <a:p>
            <a:r>
              <a:rPr lang="en-US"/>
              <a:t>Corpus files often look harrowingly complex...</a:t>
            </a:r>
          </a:p>
          <a:p>
            <a:r>
              <a:rPr lang="en-US"/>
              <a:t>... but they are highly structured!</a:t>
            </a:r>
          </a:p>
          <a:p>
            <a:r>
              <a:rPr lang="en-US"/>
              <a:t>This has many advantages when doing queries that go beyond the capacities of specific corpus query languages.</a:t>
            </a:r>
          </a:p>
        </p:txBody>
      </p:sp>
      <p:sp>
        <p:nvSpPr>
          <p:cNvPr id="4" name="Foliennummernplatzhalter 3"/>
          <p:cNvSpPr>
            <a:spLocks noGrp="1"/>
          </p:cNvSpPr>
          <p:nvPr>
            <p:ph type="sldNum" sz="quarter" idx="12"/>
          </p:nvPr>
        </p:nvSpPr>
        <p:spPr/>
        <p:txBody>
          <a:bodyPr/>
          <a:lstStyle/>
          <a:p>
            <a:fld id="{6C6AE60A-B69C-4790-82F7-3882EDF23186}" type="slidenum">
              <a:rPr lang="de-DE" smtClean="0"/>
              <a:t>119</a:t>
            </a:fld>
            <a:endParaRPr lang="de-DE"/>
          </a:p>
        </p:txBody>
      </p:sp>
    </p:spTree>
    <p:extLst>
      <p:ext uri="{BB962C8B-B14F-4D97-AF65-F5344CB8AC3E}">
        <p14:creationId xmlns:p14="http://schemas.microsoft.com/office/powerpoint/2010/main" val="178516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Corpora as time machines</a:t>
            </a:r>
          </a:p>
        </p:txBody>
      </p:sp>
      <p:sp>
        <p:nvSpPr>
          <p:cNvPr id="3" name="Inhaltsplatzhalter 2"/>
          <p:cNvSpPr>
            <a:spLocks noGrp="1"/>
          </p:cNvSpPr>
          <p:nvPr>
            <p:ph idx="1"/>
          </p:nvPr>
        </p:nvSpPr>
        <p:spPr/>
        <p:txBody>
          <a:bodyPr/>
          <a:lstStyle/>
          <a:p>
            <a:r>
              <a:rPr lang="de-DE"/>
              <a:t>Corpora allow us to study language use in the past</a:t>
            </a:r>
          </a:p>
          <a:p>
            <a:r>
              <a:rPr lang="de-DE"/>
              <a:t>Arguably they also allow for some predictions about future developments</a:t>
            </a:r>
          </a:p>
        </p:txBody>
      </p:sp>
      <p:sp>
        <p:nvSpPr>
          <p:cNvPr id="5" name="Foliennummernplatzhalter 4"/>
          <p:cNvSpPr>
            <a:spLocks noGrp="1"/>
          </p:cNvSpPr>
          <p:nvPr>
            <p:ph type="sldNum" sz="quarter" idx="12"/>
          </p:nvPr>
        </p:nvSpPr>
        <p:spPr/>
        <p:txBody>
          <a:bodyPr/>
          <a:lstStyle/>
          <a:p>
            <a:fld id="{6C6AE60A-B69C-4790-82F7-3882EDF23186}" type="slidenum">
              <a:rPr lang="de-DE" smtClean="0"/>
              <a:t>12</a:t>
            </a:fld>
            <a:endParaRPr lang="de-DE"/>
          </a:p>
        </p:txBody>
      </p:sp>
    </p:spTree>
    <p:extLst>
      <p:ext uri="{BB962C8B-B14F-4D97-AF65-F5344CB8AC3E}">
        <p14:creationId xmlns:p14="http://schemas.microsoft.com/office/powerpoint/2010/main" val="13339079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Why looking behind the scenes?</a:t>
            </a:r>
          </a:p>
        </p:txBody>
      </p:sp>
      <p:sp>
        <p:nvSpPr>
          <p:cNvPr id="3" name="Inhaltsplatzhalter 2"/>
          <p:cNvSpPr>
            <a:spLocks noGrp="1"/>
          </p:cNvSpPr>
          <p:nvPr>
            <p:ph idx="1"/>
          </p:nvPr>
        </p:nvSpPr>
        <p:spPr/>
        <p:txBody>
          <a:bodyPr/>
          <a:lstStyle/>
          <a:p>
            <a:r>
              <a:rPr lang="en-US"/>
              <a:t>Example: The reference corpus of Middle High German is annotated for sentence boundaries...</a:t>
            </a:r>
          </a:p>
          <a:p>
            <a:r>
              <a:rPr lang="en-US"/>
              <a:t>... but currently it's not possible to tell ANNIS to search within a specific sentence.</a:t>
            </a:r>
          </a:p>
          <a:p>
            <a:r>
              <a:rPr lang="en-US"/>
              <a:t>But if we search the corpus with our own scripts, this is no problem.</a:t>
            </a:r>
          </a:p>
        </p:txBody>
      </p:sp>
      <p:sp>
        <p:nvSpPr>
          <p:cNvPr id="4" name="Foliennummernplatzhalter 3"/>
          <p:cNvSpPr>
            <a:spLocks noGrp="1"/>
          </p:cNvSpPr>
          <p:nvPr>
            <p:ph type="sldNum" sz="quarter" idx="12"/>
          </p:nvPr>
        </p:nvSpPr>
        <p:spPr/>
        <p:txBody>
          <a:bodyPr/>
          <a:lstStyle/>
          <a:p>
            <a:fld id="{6C6AE60A-B69C-4790-82F7-3882EDF23186}" type="slidenum">
              <a:rPr lang="de-DE" smtClean="0"/>
              <a:t>120</a:t>
            </a:fld>
            <a:endParaRPr lang="de-DE"/>
          </a:p>
        </p:txBody>
      </p:sp>
    </p:spTree>
    <p:extLst>
      <p:ext uri="{BB962C8B-B14F-4D97-AF65-F5344CB8AC3E}">
        <p14:creationId xmlns:p14="http://schemas.microsoft.com/office/powerpoint/2010/main" val="53134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Example: DWDS/DTA</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121</a:t>
            </a:fld>
            <a:endParaRPr lang="de-DE"/>
          </a:p>
        </p:txBody>
      </p:sp>
      <p:pic>
        <p:nvPicPr>
          <p:cNvPr id="5" name="Bild 4"/>
          <p:cNvPicPr>
            <a:picLocks noChangeAspect="1"/>
          </p:cNvPicPr>
          <p:nvPr/>
        </p:nvPicPr>
        <p:blipFill>
          <a:blip r:embed="rId3"/>
          <a:stretch>
            <a:fillRect/>
          </a:stretch>
        </p:blipFill>
        <p:spPr>
          <a:xfrm>
            <a:off x="1041400" y="1536700"/>
            <a:ext cx="7061200" cy="5321300"/>
          </a:xfrm>
          <a:prstGeom prst="rect">
            <a:avLst/>
          </a:prstGeom>
        </p:spPr>
      </p:pic>
    </p:spTree>
    <p:extLst>
      <p:ext uri="{BB962C8B-B14F-4D97-AF65-F5344CB8AC3E}">
        <p14:creationId xmlns:p14="http://schemas.microsoft.com/office/powerpoint/2010/main" val="8931447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Example: REM</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122</a:t>
            </a:fld>
            <a:endParaRPr lang="de-DE"/>
          </a:p>
        </p:txBody>
      </p:sp>
      <p:pic>
        <p:nvPicPr>
          <p:cNvPr id="5" name="Bild 4"/>
          <p:cNvPicPr>
            <a:picLocks noChangeAspect="1"/>
          </p:cNvPicPr>
          <p:nvPr/>
        </p:nvPicPr>
        <p:blipFill>
          <a:blip r:embed="rId3"/>
          <a:stretch>
            <a:fillRect/>
          </a:stretch>
        </p:blipFill>
        <p:spPr>
          <a:xfrm>
            <a:off x="118997" y="2132856"/>
            <a:ext cx="9025003" cy="3456384"/>
          </a:xfrm>
          <a:prstGeom prst="rect">
            <a:avLst/>
          </a:prstGeom>
        </p:spPr>
      </p:pic>
      <p:pic>
        <p:nvPicPr>
          <p:cNvPr id="6" name="Bild 5"/>
          <p:cNvPicPr>
            <a:picLocks noChangeAspect="1"/>
          </p:cNvPicPr>
          <p:nvPr/>
        </p:nvPicPr>
        <p:blipFill>
          <a:blip r:embed="rId4"/>
          <a:stretch>
            <a:fillRect/>
          </a:stretch>
        </p:blipFill>
        <p:spPr>
          <a:xfrm>
            <a:off x="1031048" y="1498600"/>
            <a:ext cx="7200900" cy="5359400"/>
          </a:xfrm>
          <a:prstGeom prst="rect">
            <a:avLst/>
          </a:prstGeom>
        </p:spPr>
      </p:pic>
    </p:spTree>
    <p:extLst>
      <p:ext uri="{BB962C8B-B14F-4D97-AF65-F5344CB8AC3E}">
        <p14:creationId xmlns:p14="http://schemas.microsoft.com/office/powerpoint/2010/main" val="26171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Precision and Recall</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08001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Am I actually finding what I'm looking for?</a:t>
            </a:r>
          </a:p>
        </p:txBody>
      </p:sp>
      <p:sp>
        <p:nvSpPr>
          <p:cNvPr id="3" name="Inhaltsplatzhalter 2"/>
          <p:cNvSpPr>
            <a:spLocks noGrp="1"/>
          </p:cNvSpPr>
          <p:nvPr>
            <p:ph idx="1"/>
          </p:nvPr>
        </p:nvSpPr>
        <p:spPr/>
        <p:txBody>
          <a:bodyPr/>
          <a:lstStyle/>
          <a:p>
            <a:r>
              <a:rPr lang="en-US"/>
              <a:t>When doing a corpus query we usually want to find all relevant attestations.</a:t>
            </a:r>
          </a:p>
          <a:p>
            <a:r>
              <a:rPr lang="en-US"/>
              <a:t>At the same time, we would like to keep the number of false hits as low as possible.</a:t>
            </a:r>
          </a:p>
          <a:p>
            <a:r>
              <a:rPr lang="en-US"/>
              <a:t>These two aspects are also called precision and recall.</a:t>
            </a:r>
          </a:p>
        </p:txBody>
      </p:sp>
      <p:sp>
        <p:nvSpPr>
          <p:cNvPr id="4" name="Foliennummernplatzhalter 3"/>
          <p:cNvSpPr>
            <a:spLocks noGrp="1"/>
          </p:cNvSpPr>
          <p:nvPr>
            <p:ph type="sldNum" sz="quarter" idx="12"/>
          </p:nvPr>
        </p:nvSpPr>
        <p:spPr/>
        <p:txBody>
          <a:bodyPr/>
          <a:lstStyle/>
          <a:p>
            <a:fld id="{6C6AE60A-B69C-4790-82F7-3882EDF23186}" type="slidenum">
              <a:rPr lang="de-DE" smtClean="0"/>
              <a:t>124</a:t>
            </a:fld>
            <a:endParaRPr lang="de-DE"/>
          </a:p>
        </p:txBody>
      </p:sp>
    </p:spTree>
    <p:extLst>
      <p:ext uri="{BB962C8B-B14F-4D97-AF65-F5344CB8AC3E}">
        <p14:creationId xmlns:p14="http://schemas.microsoft.com/office/powerpoint/2010/main" val="16297184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6B67-FE26-704A-A06F-AE08E5D567B6}"/>
              </a:ext>
            </a:extLst>
          </p:cNvPr>
          <p:cNvSpPr>
            <a:spLocks noGrp="1"/>
          </p:cNvSpPr>
          <p:nvPr>
            <p:ph type="title"/>
          </p:nvPr>
        </p:nvSpPr>
        <p:spPr/>
        <p:txBody>
          <a:bodyPr/>
          <a:lstStyle/>
          <a:p>
            <a:r>
              <a:rPr lang="de-DE"/>
              <a:t>Precision and Recall</a:t>
            </a:r>
            <a:endParaRPr lang="en-US"/>
          </a:p>
        </p:txBody>
      </p:sp>
      <p:sp>
        <p:nvSpPr>
          <p:cNvPr id="3" name="Content Placeholder 2">
            <a:extLst>
              <a:ext uri="{FF2B5EF4-FFF2-40B4-BE49-F238E27FC236}">
                <a16:creationId xmlns:a16="http://schemas.microsoft.com/office/drawing/2014/main" id="{EE932C7F-67AA-8B4F-970F-B5C2567E902D}"/>
              </a:ext>
            </a:extLst>
          </p:cNvPr>
          <p:cNvSpPr>
            <a:spLocks noGrp="1"/>
          </p:cNvSpPr>
          <p:nvPr>
            <p:ph idx="1"/>
          </p:nvPr>
        </p:nvSpPr>
        <p:spPr/>
        <p:txBody>
          <a:bodyPr/>
          <a:lstStyle/>
          <a:p>
            <a:r>
              <a:rPr lang="de-DE"/>
              <a:t>We're looking for </a:t>
            </a:r>
            <a:r>
              <a:rPr lang="de-DE" b="1">
                <a:solidFill>
                  <a:srgbClr val="00B050"/>
                </a:solidFill>
              </a:rPr>
              <a:t>green</a:t>
            </a:r>
            <a:r>
              <a:rPr lang="de-DE"/>
              <a:t>...</a:t>
            </a:r>
            <a:endParaRPr lang="en-US"/>
          </a:p>
        </p:txBody>
      </p:sp>
      <p:sp>
        <p:nvSpPr>
          <p:cNvPr id="4" name="Slide Number Placeholder 3">
            <a:extLst>
              <a:ext uri="{FF2B5EF4-FFF2-40B4-BE49-F238E27FC236}">
                <a16:creationId xmlns:a16="http://schemas.microsoft.com/office/drawing/2014/main" id="{B16E3D40-D742-9049-9ABD-FCBEA3411843}"/>
              </a:ext>
            </a:extLst>
          </p:cNvPr>
          <p:cNvSpPr>
            <a:spLocks noGrp="1"/>
          </p:cNvSpPr>
          <p:nvPr>
            <p:ph type="sldNum" sz="quarter" idx="12"/>
          </p:nvPr>
        </p:nvSpPr>
        <p:spPr/>
        <p:txBody>
          <a:bodyPr/>
          <a:lstStyle/>
          <a:p>
            <a:fld id="{6C6AE60A-B69C-4790-82F7-3882EDF23186}" type="slidenum">
              <a:rPr lang="de-DE" smtClean="0"/>
              <a:t>125</a:t>
            </a:fld>
            <a:endParaRPr lang="de-DE"/>
          </a:p>
        </p:txBody>
      </p:sp>
      <p:pic>
        <p:nvPicPr>
          <p:cNvPr id="49" name="Picture 48">
            <a:extLst>
              <a:ext uri="{FF2B5EF4-FFF2-40B4-BE49-F238E27FC236}">
                <a16:creationId xmlns:a16="http://schemas.microsoft.com/office/drawing/2014/main" id="{6E4F158D-6BBF-6F4B-9565-950479781FD9}"/>
              </a:ext>
            </a:extLst>
          </p:cNvPr>
          <p:cNvPicPr>
            <a:picLocks noChangeAspect="1"/>
          </p:cNvPicPr>
          <p:nvPr/>
        </p:nvPicPr>
        <p:blipFill>
          <a:blip r:embed="rId3"/>
          <a:stretch>
            <a:fillRect/>
          </a:stretch>
        </p:blipFill>
        <p:spPr>
          <a:xfrm>
            <a:off x="2635250" y="2676872"/>
            <a:ext cx="3873500" cy="3200400"/>
          </a:xfrm>
          <a:prstGeom prst="rect">
            <a:avLst/>
          </a:prstGeom>
        </p:spPr>
      </p:pic>
      <p:cxnSp>
        <p:nvCxnSpPr>
          <p:cNvPr id="51" name="Straight Connector 50">
            <a:extLst>
              <a:ext uri="{FF2B5EF4-FFF2-40B4-BE49-F238E27FC236}">
                <a16:creationId xmlns:a16="http://schemas.microsoft.com/office/drawing/2014/main" id="{D798E728-8716-6B43-A638-31F756B3527D}"/>
              </a:ext>
            </a:extLst>
          </p:cNvPr>
          <p:cNvCxnSpPr>
            <a:cxnSpLocks/>
          </p:cNvCxnSpPr>
          <p:nvPr/>
        </p:nvCxnSpPr>
        <p:spPr>
          <a:xfrm flipV="1">
            <a:off x="4499992" y="2204864"/>
            <a:ext cx="1800200" cy="1512168"/>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6CAE351-9CBE-D84C-9375-C0AA73A521EC}"/>
              </a:ext>
            </a:extLst>
          </p:cNvPr>
          <p:cNvSpPr txBox="1"/>
          <p:nvPr/>
        </p:nvSpPr>
        <p:spPr>
          <a:xfrm>
            <a:off x="6300192" y="1979548"/>
            <a:ext cx="2411288" cy="646331"/>
          </a:xfrm>
          <a:prstGeom prst="rect">
            <a:avLst/>
          </a:prstGeom>
          <a:noFill/>
        </p:spPr>
        <p:txBody>
          <a:bodyPr wrap="square" rtlCol="0">
            <a:spAutoFit/>
          </a:bodyPr>
          <a:lstStyle/>
          <a:p>
            <a:r>
              <a:rPr lang="de-DE"/>
              <a:t>false positives</a:t>
            </a:r>
            <a:br>
              <a:rPr lang="de-DE"/>
            </a:br>
            <a:r>
              <a:rPr lang="de-DE"/>
              <a:t>(false hits)</a:t>
            </a:r>
            <a:endParaRPr lang="en-US"/>
          </a:p>
        </p:txBody>
      </p:sp>
      <p:cxnSp>
        <p:nvCxnSpPr>
          <p:cNvPr id="53" name="Straight Connector 52">
            <a:extLst>
              <a:ext uri="{FF2B5EF4-FFF2-40B4-BE49-F238E27FC236}">
                <a16:creationId xmlns:a16="http://schemas.microsoft.com/office/drawing/2014/main" id="{71752BD2-6F49-F249-9F7C-7EA43521C6C3}"/>
              </a:ext>
            </a:extLst>
          </p:cNvPr>
          <p:cNvCxnSpPr>
            <a:cxnSpLocks/>
          </p:cNvCxnSpPr>
          <p:nvPr/>
        </p:nvCxnSpPr>
        <p:spPr>
          <a:xfrm flipH="1">
            <a:off x="1403648" y="5067063"/>
            <a:ext cx="1368152" cy="782796"/>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18F6E27-CD77-2C49-91C7-30F3AA017760}"/>
              </a:ext>
            </a:extLst>
          </p:cNvPr>
          <p:cNvSpPr txBox="1"/>
          <p:nvPr/>
        </p:nvSpPr>
        <p:spPr>
          <a:xfrm>
            <a:off x="144488" y="5877272"/>
            <a:ext cx="3347392" cy="646331"/>
          </a:xfrm>
          <a:prstGeom prst="rect">
            <a:avLst/>
          </a:prstGeom>
          <a:noFill/>
        </p:spPr>
        <p:txBody>
          <a:bodyPr wrap="square" rtlCol="0">
            <a:spAutoFit/>
          </a:bodyPr>
          <a:lstStyle/>
          <a:p>
            <a:r>
              <a:rPr lang="de-DE"/>
              <a:t>true negatives </a:t>
            </a:r>
            <a:br>
              <a:rPr lang="de-DE"/>
            </a:br>
            <a:r>
              <a:rPr lang="de-DE"/>
              <a:t>(hits we didn't retrieve)</a:t>
            </a:r>
            <a:endParaRPr lang="en-US"/>
          </a:p>
        </p:txBody>
      </p:sp>
    </p:spTree>
    <p:extLst>
      <p:ext uri="{BB962C8B-B14F-4D97-AF65-F5344CB8AC3E}">
        <p14:creationId xmlns:p14="http://schemas.microsoft.com/office/powerpoint/2010/main" val="275526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Precision and Recall</a:t>
            </a:r>
          </a:p>
        </p:txBody>
      </p:sp>
      <mc:AlternateContent xmlns:mc="http://schemas.openxmlformats.org/markup-compatibility/2006">
        <mc:Choice xmlns:a14="http://schemas.microsoft.com/office/drawing/2010/main" Requires="a14">
          <p:sp>
            <p:nvSpPr>
              <p:cNvPr id="3" name="Inhaltsplatzhalter 2"/>
              <p:cNvSpPr>
                <a:spLocks noGrp="1"/>
              </p:cNvSpPr>
              <p:nvPr>
                <p:ph idx="1"/>
              </p:nvPr>
            </p:nvSpPr>
            <p:spPr>
              <a:xfrm>
                <a:off x="251520" y="1639341"/>
                <a:ext cx="8686800" cy="4525963"/>
              </a:xfrm>
            </p:spPr>
            <p:txBody>
              <a:bodyPr/>
              <a:lstStyle/>
              <a:p>
                <a14:m>
                  <m:oMath xmlns:m="http://schemas.openxmlformats.org/officeDocument/2006/math">
                    <m:r>
                      <a:rPr lang="de-DE" b="0" i="1">
                        <a:latin typeface="Cambria Math" charset="0"/>
                      </a:rPr>
                      <m:t>𝑃𝑟𝑒𝑐𝑖𝑠𝑖𝑜𝑛</m:t>
                    </m:r>
                    <m:r>
                      <a:rPr lang="el-GR" i="1">
                        <a:latin typeface="Cambria Math" charset="0"/>
                      </a:rPr>
                      <m:t>=</m:t>
                    </m:r>
                    <m:r>
                      <a:rPr lang="de-DE" b="0" i="1">
                        <a:latin typeface="Cambria Math" charset="0"/>
                      </a:rPr>
                      <m:t> </m:t>
                    </m:r>
                    <m:f>
                      <m:fPr>
                        <m:ctrlPr>
                          <a:rPr lang="bg-BG" b="0" i="1">
                            <a:latin typeface="Cambria Math" panose="02040503050406030204" pitchFamily="18" charset="0"/>
                          </a:rPr>
                        </m:ctrlPr>
                      </m:fPr>
                      <m:num>
                        <m:r>
                          <a:rPr lang="de-DE" b="0" i="1">
                            <a:latin typeface="Cambria Math" panose="02040503050406030204" pitchFamily="18" charset="0"/>
                          </a:rPr>
                          <m:t>𝑇𝑟𝑢𝑒</m:t>
                        </m:r>
                        <m:r>
                          <a:rPr lang="de-DE" b="0" i="1">
                            <a:latin typeface="Cambria Math" panose="02040503050406030204" pitchFamily="18" charset="0"/>
                          </a:rPr>
                          <m:t> </m:t>
                        </m:r>
                        <m:r>
                          <a:rPr lang="de-DE" b="0" i="1">
                            <a:latin typeface="Cambria Math" panose="02040503050406030204" pitchFamily="18" charset="0"/>
                          </a:rPr>
                          <m:t>𝑝𝑜𝑠𝑖𝑡𝑖𝑣𝑒𝑠</m:t>
                        </m:r>
                      </m:num>
                      <m:den>
                        <m:r>
                          <a:rPr lang="de-DE" b="0" i="1">
                            <a:latin typeface="Cambria Math" panose="02040503050406030204" pitchFamily="18" charset="0"/>
                          </a:rPr>
                          <m:t>𝑇𝑟𝑢𝑒</m:t>
                        </m:r>
                        <m:r>
                          <a:rPr lang="de-DE" b="0" i="1">
                            <a:latin typeface="Cambria Math" panose="02040503050406030204" pitchFamily="18" charset="0"/>
                          </a:rPr>
                          <m:t> </m:t>
                        </m:r>
                        <m:r>
                          <a:rPr lang="de-DE" b="0" i="1">
                            <a:latin typeface="Cambria Math" panose="02040503050406030204" pitchFamily="18" charset="0"/>
                          </a:rPr>
                          <m:t>𝑝𝑜𝑠𝑖𝑡𝑖𝑣𝑒𝑠</m:t>
                        </m:r>
                        <m:r>
                          <a:rPr lang="de-DE" b="0" i="1">
                            <a:latin typeface="Cambria Math" charset="0"/>
                          </a:rPr>
                          <m:t>+</m:t>
                        </m:r>
                        <m:r>
                          <a:rPr lang="de-DE" b="0" i="1">
                            <a:latin typeface="Cambria Math" panose="02040503050406030204" pitchFamily="18" charset="0"/>
                          </a:rPr>
                          <m:t>𝐹𝑎𝑙𝑠𝑒</m:t>
                        </m:r>
                        <m:r>
                          <a:rPr lang="de-DE" b="0" i="1">
                            <a:latin typeface="Cambria Math" panose="02040503050406030204" pitchFamily="18" charset="0"/>
                          </a:rPr>
                          <m:t> </m:t>
                        </m:r>
                        <m:r>
                          <a:rPr lang="de-DE" b="0" i="1">
                            <a:latin typeface="Cambria Math" panose="02040503050406030204" pitchFamily="18" charset="0"/>
                          </a:rPr>
                          <m:t>𝑝𝑜𝑠𝑖𝑡𝑖𝑣𝑒𝑠</m:t>
                        </m:r>
                      </m:den>
                    </m:f>
                  </m:oMath>
                </a14:m>
                <a:endParaRPr lang="de-DE" b="0"/>
              </a:p>
              <a:p>
                <a:endParaRPr lang="en-US"/>
              </a:p>
              <a:p>
                <a:r>
                  <a:rPr lang="de-DE" i="1">
                    <a:latin typeface="Cambria Math" charset="0"/>
                    <a:ea typeface="Cambria Math" charset="0"/>
                    <a:cs typeface="Cambria Math" charset="0"/>
                  </a:rPr>
                  <a:t>Recall</a:t>
                </a:r>
                <a14:m>
                  <m:oMath xmlns:m="http://schemas.openxmlformats.org/officeDocument/2006/math">
                    <m:r>
                      <a:rPr lang="de-DE" b="0" i="1">
                        <a:latin typeface="Cambria Math" charset="0"/>
                      </a:rPr>
                      <m:t>         </m:t>
                    </m:r>
                    <m:r>
                      <a:rPr lang="el-GR" i="1">
                        <a:latin typeface="Cambria Math" charset="0"/>
                      </a:rPr>
                      <m:t>=</m:t>
                    </m:r>
                    <m:f>
                      <m:fPr>
                        <m:ctrlPr>
                          <a:rPr lang="bg-BG" i="1">
                            <a:latin typeface="Cambria Math" panose="02040503050406030204" pitchFamily="18" charset="0"/>
                          </a:rPr>
                        </m:ctrlPr>
                      </m:fPr>
                      <m:num>
                        <m:r>
                          <a:rPr lang="de-DE" b="0" i="1">
                            <a:latin typeface="Cambria Math" panose="02040503050406030204" pitchFamily="18" charset="0"/>
                          </a:rPr>
                          <m:t>𝑇𝑟𝑢𝑒</m:t>
                        </m:r>
                        <m:r>
                          <a:rPr lang="de-DE" b="0" i="1">
                            <a:latin typeface="Cambria Math" panose="02040503050406030204" pitchFamily="18" charset="0"/>
                          </a:rPr>
                          <m:t> </m:t>
                        </m:r>
                        <m:r>
                          <a:rPr lang="de-DE" b="0" i="1">
                            <a:latin typeface="Cambria Math" panose="02040503050406030204" pitchFamily="18" charset="0"/>
                          </a:rPr>
                          <m:t>𝑝𝑜𝑠𝑖𝑡𝑖𝑣𝑒𝑠</m:t>
                        </m:r>
                      </m:num>
                      <m:den>
                        <m:r>
                          <a:rPr lang="de-DE" b="0" i="1">
                            <a:latin typeface="Cambria Math" panose="02040503050406030204" pitchFamily="18" charset="0"/>
                          </a:rPr>
                          <m:t>𝑇𝑟𝑢𝑒</m:t>
                        </m:r>
                        <m:r>
                          <a:rPr lang="de-DE" b="0" i="1">
                            <a:latin typeface="Cambria Math" panose="02040503050406030204" pitchFamily="18" charset="0"/>
                          </a:rPr>
                          <m:t> </m:t>
                        </m:r>
                        <m:r>
                          <a:rPr lang="de-DE" b="0" i="1">
                            <a:latin typeface="Cambria Math" panose="02040503050406030204" pitchFamily="18" charset="0"/>
                          </a:rPr>
                          <m:t>𝑝𝑜𝑠𝑖𝑡𝑖𝑣𝑒𝑠</m:t>
                        </m:r>
                        <m:r>
                          <a:rPr lang="de-DE" b="0" i="1">
                            <a:latin typeface="Cambria Math" charset="0"/>
                          </a:rPr>
                          <m:t>+</m:t>
                        </m:r>
                        <m:r>
                          <a:rPr lang="de-DE" b="0" i="1">
                            <a:latin typeface="Cambria Math" panose="02040503050406030204" pitchFamily="18" charset="0"/>
                          </a:rPr>
                          <m:t>𝑓𝑎𝑙𝑠𝑒</m:t>
                        </m:r>
                        <m:r>
                          <a:rPr lang="de-DE" b="0" i="1">
                            <a:latin typeface="Cambria Math" panose="02040503050406030204" pitchFamily="18" charset="0"/>
                          </a:rPr>
                          <m:t> </m:t>
                        </m:r>
                        <m:r>
                          <a:rPr lang="de-DE" b="0" i="1">
                            <a:latin typeface="Cambria Math" panose="02040503050406030204" pitchFamily="18" charset="0"/>
                          </a:rPr>
                          <m:t>𝑛𝑒𝑔𝑎𝑡𝑖𝑣𝑒𝑠</m:t>
                        </m:r>
                      </m:den>
                    </m:f>
                  </m:oMath>
                </a14:m>
                <a:endParaRPr lang="en-US"/>
              </a:p>
            </p:txBody>
          </p:sp>
        </mc:Choice>
        <mc:Fallback>
          <p:sp>
            <p:nvSpPr>
              <p:cNvPr id="3" name="Inhaltsplatzhalter 2"/>
              <p:cNvSpPr>
                <a:spLocks noGrp="1" noRot="1" noChangeAspect="1" noMove="1" noResize="1" noEditPoints="1" noAdjustHandles="1" noChangeArrowheads="1" noChangeShapeType="1" noTextEdit="1"/>
              </p:cNvSpPr>
              <p:nvPr>
                <p:ph idx="1"/>
              </p:nvPr>
            </p:nvSpPr>
            <p:spPr>
              <a:xfrm>
                <a:off x="251520" y="1639341"/>
                <a:ext cx="8686800" cy="4525963"/>
              </a:xfrm>
              <a:blipFill>
                <a:blip r:embed="rId3"/>
                <a:stretch>
                  <a:fillRect l="-1606"/>
                </a:stretch>
              </a:blipFill>
            </p:spPr>
            <p:txBody>
              <a:bodyPr/>
              <a:lstStyle/>
              <a:p>
                <a:r>
                  <a:rPr lang="en-DE">
                    <a:noFill/>
                  </a:rPr>
                  <a:t> </a:t>
                </a:r>
              </a:p>
            </p:txBody>
          </p:sp>
        </mc:Fallback>
      </mc:AlternateContent>
      <p:sp>
        <p:nvSpPr>
          <p:cNvPr id="4" name="Foliennummernplatzhalter 3"/>
          <p:cNvSpPr>
            <a:spLocks noGrp="1"/>
          </p:cNvSpPr>
          <p:nvPr>
            <p:ph type="sldNum" sz="quarter" idx="12"/>
          </p:nvPr>
        </p:nvSpPr>
        <p:spPr/>
        <p:txBody>
          <a:bodyPr/>
          <a:lstStyle/>
          <a:p>
            <a:fld id="{6C6AE60A-B69C-4790-82F7-3882EDF23186}" type="slidenum">
              <a:rPr lang="de-DE" smtClean="0"/>
              <a:t>126</a:t>
            </a:fld>
            <a:endParaRPr lang="de-DE"/>
          </a:p>
        </p:txBody>
      </p:sp>
      <p:sp>
        <p:nvSpPr>
          <p:cNvPr id="5" name="Textfeld 4"/>
          <p:cNvSpPr txBox="1"/>
          <p:nvPr/>
        </p:nvSpPr>
        <p:spPr>
          <a:xfrm>
            <a:off x="457200" y="4653136"/>
            <a:ext cx="5864834" cy="1815882"/>
          </a:xfrm>
          <a:prstGeom prst="rect">
            <a:avLst/>
          </a:prstGeom>
          <a:noFill/>
        </p:spPr>
        <p:txBody>
          <a:bodyPr wrap="square" rtlCol="0">
            <a:spAutoFit/>
          </a:bodyPr>
          <a:lstStyle/>
          <a:p>
            <a:pPr marL="285750" indent="-285750">
              <a:buFont typeface="Arial" charset="0"/>
              <a:buChar char="•"/>
            </a:pPr>
            <a:r>
              <a:rPr lang="en-US" sz="2800"/>
              <a:t>Ideal: 100% Precision &amp; 100 % Recall</a:t>
            </a:r>
          </a:p>
          <a:p>
            <a:pPr marL="285750" indent="-285750">
              <a:buFont typeface="Arial" charset="0"/>
              <a:buChar char="•"/>
            </a:pPr>
            <a:endParaRPr lang="en-US" sz="2800"/>
          </a:p>
          <a:p>
            <a:pPr marL="285750" indent="-285750">
              <a:buFont typeface="Arial" charset="0"/>
              <a:buChar char="•"/>
            </a:pPr>
            <a:r>
              <a:rPr lang="en-US" sz="2800"/>
              <a:t>What's more important: precision or recall?</a:t>
            </a:r>
          </a:p>
        </p:txBody>
      </p:sp>
      <p:pic>
        <p:nvPicPr>
          <p:cNvPr id="1026" name="Picture 2" descr="ttp://www.quartetrecords.com/media/catalog/product/cache/4/image/500x/9df78eab33525d08d6e5fb8d27136e95/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2034" y="4149080"/>
            <a:ext cx="2927238" cy="292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77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026"/>
                                        </p:tgtEl>
                                      </p:cBhvr>
                                    </p:animEffect>
                                    <p:set>
                                      <p:cBhvr>
                                        <p:cTn id="11" dur="1" fill="hold">
                                          <p:stCondLst>
                                            <p:cond delay="499"/>
                                          </p:stCondLst>
                                        </p:cTn>
                                        <p:tgtEl>
                                          <p:spTgt spid="102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Precision and Recall</a:t>
            </a:r>
          </a:p>
        </p:txBody>
      </p:sp>
      <p:sp>
        <p:nvSpPr>
          <p:cNvPr id="3" name="Inhaltsplatzhalter 2"/>
          <p:cNvSpPr>
            <a:spLocks noGrp="1"/>
          </p:cNvSpPr>
          <p:nvPr>
            <p:ph idx="1"/>
          </p:nvPr>
        </p:nvSpPr>
        <p:spPr/>
        <p:txBody>
          <a:bodyPr/>
          <a:lstStyle/>
          <a:p>
            <a:pPr marL="0" indent="0">
              <a:buNone/>
            </a:pPr>
            <a:r>
              <a:rPr lang="en-US"/>
              <a:t>What do you think:</a:t>
            </a:r>
          </a:p>
          <a:p>
            <a:endParaRPr lang="en-US"/>
          </a:p>
          <a:p>
            <a:r>
              <a:rPr lang="en-US"/>
              <a:t>Which factors can lead to false negatives (i.e. hits our query doesn't find)?</a:t>
            </a:r>
          </a:p>
          <a:p>
            <a:endParaRPr lang="en-US"/>
          </a:p>
          <a:p>
            <a:r>
              <a:rPr lang="en-US"/>
              <a:t>How can we keep the number of false positives and false negatives as low as possible?</a:t>
            </a:r>
          </a:p>
        </p:txBody>
      </p:sp>
      <p:sp>
        <p:nvSpPr>
          <p:cNvPr id="4" name="Foliennummernplatzhalter 3"/>
          <p:cNvSpPr>
            <a:spLocks noGrp="1"/>
          </p:cNvSpPr>
          <p:nvPr>
            <p:ph type="sldNum" sz="quarter" idx="12"/>
          </p:nvPr>
        </p:nvSpPr>
        <p:spPr/>
        <p:txBody>
          <a:bodyPr/>
          <a:lstStyle/>
          <a:p>
            <a:fld id="{6C6AE60A-B69C-4790-82F7-3882EDF23186}" type="slidenum">
              <a:rPr lang="de-DE" smtClean="0"/>
              <a:t>127</a:t>
            </a:fld>
            <a:endParaRPr lang="de-DE"/>
          </a:p>
        </p:txBody>
      </p:sp>
    </p:spTree>
    <p:extLst>
      <p:ext uri="{BB962C8B-B14F-4D97-AF65-F5344CB8AC3E}">
        <p14:creationId xmlns:p14="http://schemas.microsoft.com/office/powerpoint/2010/main" val="9573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FA23-996C-CA4B-B00B-7FA430BE5B19}"/>
              </a:ext>
            </a:extLst>
          </p:cNvPr>
          <p:cNvSpPr>
            <a:spLocks noGrp="1"/>
          </p:cNvSpPr>
          <p:nvPr>
            <p:ph type="ctrTitle"/>
          </p:nvPr>
        </p:nvSpPr>
        <p:spPr/>
        <p:txBody>
          <a:bodyPr/>
          <a:lstStyle/>
          <a:p>
            <a:r>
              <a:rPr lang="en-US"/>
              <a:t>Annotation</a:t>
            </a:r>
          </a:p>
        </p:txBody>
      </p:sp>
      <p:sp>
        <p:nvSpPr>
          <p:cNvPr id="3" name="Subtitle 2">
            <a:extLst>
              <a:ext uri="{FF2B5EF4-FFF2-40B4-BE49-F238E27FC236}">
                <a16:creationId xmlns:a16="http://schemas.microsoft.com/office/drawing/2014/main" id="{16469B74-E242-AC42-9120-9EF00AA8DAF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58853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FF56B-AE59-7E4F-8954-F9A5C79BE544}"/>
              </a:ext>
            </a:extLst>
          </p:cNvPr>
          <p:cNvSpPr>
            <a:spLocks noGrp="1"/>
          </p:cNvSpPr>
          <p:nvPr>
            <p:ph type="title"/>
          </p:nvPr>
        </p:nvSpPr>
        <p:spPr/>
        <p:txBody>
          <a:bodyPr/>
          <a:lstStyle/>
          <a:p>
            <a:r>
              <a:rPr lang="en-US"/>
              <a:t>Annotation</a:t>
            </a:r>
          </a:p>
        </p:txBody>
      </p:sp>
      <p:sp>
        <p:nvSpPr>
          <p:cNvPr id="3" name="Content Placeholder 2">
            <a:extLst>
              <a:ext uri="{FF2B5EF4-FFF2-40B4-BE49-F238E27FC236}">
                <a16:creationId xmlns:a16="http://schemas.microsoft.com/office/drawing/2014/main" id="{3F7F51AB-B9E6-3542-B607-E61CC0FA46D2}"/>
              </a:ext>
            </a:extLst>
          </p:cNvPr>
          <p:cNvSpPr>
            <a:spLocks noGrp="1"/>
          </p:cNvSpPr>
          <p:nvPr>
            <p:ph idx="1"/>
          </p:nvPr>
        </p:nvSpPr>
        <p:spPr/>
        <p:txBody>
          <a:bodyPr/>
          <a:lstStyle/>
          <a:p>
            <a:r>
              <a:rPr lang="en-US"/>
              <a:t>Enriching language data with additional information</a:t>
            </a:r>
          </a:p>
          <a:p>
            <a:r>
              <a:rPr lang="en-US"/>
              <a:t>can be added to the entire corpus or to concordances</a:t>
            </a:r>
          </a:p>
        </p:txBody>
      </p:sp>
      <p:sp>
        <p:nvSpPr>
          <p:cNvPr id="4" name="Slide Number Placeholder 3">
            <a:extLst>
              <a:ext uri="{FF2B5EF4-FFF2-40B4-BE49-F238E27FC236}">
                <a16:creationId xmlns:a16="http://schemas.microsoft.com/office/drawing/2014/main" id="{F95EFE21-73AA-EB44-BEA1-B0DDC4EC8625}"/>
              </a:ext>
            </a:extLst>
          </p:cNvPr>
          <p:cNvSpPr>
            <a:spLocks noGrp="1"/>
          </p:cNvSpPr>
          <p:nvPr>
            <p:ph type="sldNum" sz="quarter" idx="12"/>
          </p:nvPr>
        </p:nvSpPr>
        <p:spPr/>
        <p:txBody>
          <a:bodyPr/>
          <a:lstStyle/>
          <a:p>
            <a:fld id="{6C6AE60A-B69C-4790-82F7-3882EDF23186}" type="slidenum">
              <a:rPr lang="de-DE" smtClean="0"/>
              <a:t>129</a:t>
            </a:fld>
            <a:endParaRPr lang="de-DE"/>
          </a:p>
        </p:txBody>
      </p:sp>
    </p:spTree>
    <p:extLst>
      <p:ext uri="{BB962C8B-B14F-4D97-AF65-F5344CB8AC3E}">
        <p14:creationId xmlns:p14="http://schemas.microsoft.com/office/powerpoint/2010/main" val="211642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What we are going to do</a:t>
            </a:r>
          </a:p>
        </p:txBody>
      </p:sp>
      <p:sp>
        <p:nvSpPr>
          <p:cNvPr id="3" name="Inhaltsplatzhalter 2"/>
          <p:cNvSpPr>
            <a:spLocks noGrp="1"/>
          </p:cNvSpPr>
          <p:nvPr>
            <p:ph idx="1"/>
          </p:nvPr>
        </p:nvSpPr>
        <p:spPr/>
        <p:txBody>
          <a:bodyPr/>
          <a:lstStyle/>
          <a:p>
            <a:pPr marL="0" indent="0">
              <a:buNone/>
            </a:pPr>
            <a:r>
              <a:rPr lang="de-DE"/>
              <a:t>In the next few weeks we want to...</a:t>
            </a:r>
          </a:p>
          <a:p>
            <a:pPr marL="0" indent="0">
              <a:buNone/>
            </a:pPr>
            <a:endParaRPr lang="de-DE"/>
          </a:p>
          <a:p>
            <a:r>
              <a:rPr lang="de-DE"/>
              <a:t>learn how one can compile a good corpus</a:t>
            </a:r>
          </a:p>
          <a:p>
            <a:r>
              <a:rPr lang="de-DE" b="1"/>
              <a:t>get to know existing corpora</a:t>
            </a:r>
          </a:p>
          <a:p>
            <a:r>
              <a:rPr lang="de-DE"/>
              <a:t>learn how to analyze corpora</a:t>
            </a:r>
          </a:p>
          <a:p>
            <a:r>
              <a:rPr lang="de-DE"/>
              <a:t>perhaps get to know some very basic statistical methods</a:t>
            </a:r>
          </a:p>
        </p:txBody>
      </p:sp>
      <p:sp>
        <p:nvSpPr>
          <p:cNvPr id="5" name="Foliennummernplatzhalter 4"/>
          <p:cNvSpPr>
            <a:spLocks noGrp="1"/>
          </p:cNvSpPr>
          <p:nvPr>
            <p:ph type="sldNum" sz="quarter" idx="12"/>
          </p:nvPr>
        </p:nvSpPr>
        <p:spPr/>
        <p:txBody>
          <a:bodyPr/>
          <a:lstStyle/>
          <a:p>
            <a:fld id="{6C6AE60A-B69C-4790-82F7-3882EDF23186}" type="slidenum">
              <a:rPr lang="de-DE" smtClean="0"/>
              <a:t>13</a:t>
            </a:fld>
            <a:endParaRPr lang="de-DE"/>
          </a:p>
        </p:txBody>
      </p:sp>
    </p:spTree>
    <p:extLst>
      <p:ext uri="{BB962C8B-B14F-4D97-AF65-F5344CB8AC3E}">
        <p14:creationId xmlns:p14="http://schemas.microsoft.com/office/powerpoint/2010/main" val="76990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Possible workflows</a:t>
            </a:r>
          </a:p>
        </p:txBody>
      </p:sp>
      <p:sp>
        <p:nvSpPr>
          <p:cNvPr id="4" name="Foliennummernplatzhalter 3"/>
          <p:cNvSpPr>
            <a:spLocks noGrp="1"/>
          </p:cNvSpPr>
          <p:nvPr>
            <p:ph type="sldNum" sz="quarter" idx="12"/>
          </p:nvPr>
        </p:nvSpPr>
        <p:spPr>
          <a:xfrm>
            <a:off x="7010400" y="6459452"/>
            <a:ext cx="2133600" cy="365125"/>
          </a:xfrm>
        </p:spPr>
        <p:txBody>
          <a:bodyPr/>
          <a:lstStyle/>
          <a:p>
            <a:fld id="{6C6AE60A-B69C-4790-82F7-3882EDF23186}" type="slidenum">
              <a:rPr lang="de-DE" smtClean="0"/>
              <a:t>130</a:t>
            </a:fld>
            <a:endParaRPr lang="de-DE"/>
          </a:p>
        </p:txBody>
      </p:sp>
      <p:sp>
        <p:nvSpPr>
          <p:cNvPr id="5" name="Abgerundetes Rechteck 4"/>
          <p:cNvSpPr/>
          <p:nvPr/>
        </p:nvSpPr>
        <p:spPr>
          <a:xfrm>
            <a:off x="467544" y="1628130"/>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a corpus or use </a:t>
            </a:r>
            <a:br>
              <a:rPr lang="en-US"/>
            </a:br>
            <a:r>
              <a:rPr lang="en-US"/>
              <a:t>an existing one</a:t>
            </a:r>
          </a:p>
        </p:txBody>
      </p:sp>
      <p:cxnSp>
        <p:nvCxnSpPr>
          <p:cNvPr id="7" name="Gerade Verbindung mit Pfeil 6"/>
          <p:cNvCxnSpPr/>
          <p:nvPr/>
        </p:nvCxnSpPr>
        <p:spPr>
          <a:xfrm>
            <a:off x="2195736" y="2564234"/>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Abgerundetes Rechteck 7"/>
          <p:cNvSpPr/>
          <p:nvPr/>
        </p:nvSpPr>
        <p:spPr>
          <a:xfrm>
            <a:off x="431540" y="3356322"/>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a concordance</a:t>
            </a:r>
          </a:p>
        </p:txBody>
      </p:sp>
      <p:cxnSp>
        <p:nvCxnSpPr>
          <p:cNvPr id="10" name="Gerade Verbindung mit Pfeil 9"/>
          <p:cNvCxnSpPr/>
          <p:nvPr/>
        </p:nvCxnSpPr>
        <p:spPr>
          <a:xfrm>
            <a:off x="2200378" y="429242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bgerundetes Rechteck 10"/>
          <p:cNvSpPr/>
          <p:nvPr/>
        </p:nvSpPr>
        <p:spPr>
          <a:xfrm>
            <a:off x="436182" y="5084514"/>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annotate concordance</a:t>
            </a:r>
          </a:p>
        </p:txBody>
      </p:sp>
      <p:sp>
        <p:nvSpPr>
          <p:cNvPr id="12" name="Abgerundetes Rechteck 11"/>
          <p:cNvSpPr/>
          <p:nvPr/>
        </p:nvSpPr>
        <p:spPr>
          <a:xfrm>
            <a:off x="4716016" y="1628130"/>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create a corpus or use </a:t>
            </a:r>
            <a:br>
              <a:rPr lang="en-US"/>
            </a:br>
            <a:r>
              <a:rPr lang="en-US"/>
              <a:t>an existing one</a:t>
            </a:r>
          </a:p>
        </p:txBody>
      </p:sp>
      <p:cxnSp>
        <p:nvCxnSpPr>
          <p:cNvPr id="13" name="Gerade Verbindung mit Pfeil 12"/>
          <p:cNvCxnSpPr/>
          <p:nvPr/>
        </p:nvCxnSpPr>
        <p:spPr>
          <a:xfrm>
            <a:off x="6444208" y="2564234"/>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bgerundetes Rechteck 13"/>
          <p:cNvSpPr/>
          <p:nvPr/>
        </p:nvSpPr>
        <p:spPr>
          <a:xfrm>
            <a:off x="4680012" y="3356322"/>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annotate the full corpus</a:t>
            </a:r>
          </a:p>
        </p:txBody>
      </p:sp>
      <p:cxnSp>
        <p:nvCxnSpPr>
          <p:cNvPr id="15" name="Gerade Verbindung mit Pfeil 14"/>
          <p:cNvCxnSpPr/>
          <p:nvPr/>
        </p:nvCxnSpPr>
        <p:spPr>
          <a:xfrm>
            <a:off x="6448850" y="429242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Abgerundetes Rechteck 15"/>
          <p:cNvSpPr/>
          <p:nvPr/>
        </p:nvSpPr>
        <p:spPr>
          <a:xfrm>
            <a:off x="4684654" y="5084514"/>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(export concordance)</a:t>
            </a:r>
          </a:p>
        </p:txBody>
      </p:sp>
      <p:sp>
        <p:nvSpPr>
          <p:cNvPr id="17" name="Abgerundetes Rechteck 16"/>
          <p:cNvSpPr/>
          <p:nvPr/>
        </p:nvSpPr>
        <p:spPr>
          <a:xfrm>
            <a:off x="2580444" y="6171420"/>
            <a:ext cx="3528392" cy="56994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analyze data</a:t>
            </a:r>
          </a:p>
        </p:txBody>
      </p:sp>
      <p:sp>
        <p:nvSpPr>
          <p:cNvPr id="19" name="Freihandform 18"/>
          <p:cNvSpPr/>
          <p:nvPr/>
        </p:nvSpPr>
        <p:spPr>
          <a:xfrm>
            <a:off x="1567543" y="5948610"/>
            <a:ext cx="899886" cy="582180"/>
          </a:xfrm>
          <a:custGeom>
            <a:avLst/>
            <a:gdLst>
              <a:gd name="connsiteX0" fmla="*/ 0 w 899886"/>
              <a:gd name="connsiteY0" fmla="*/ 0 h 522515"/>
              <a:gd name="connsiteX1" fmla="*/ 0 w 899886"/>
              <a:gd name="connsiteY1" fmla="*/ 522515 h 522515"/>
              <a:gd name="connsiteX2" fmla="*/ 899886 w 899886"/>
              <a:gd name="connsiteY2" fmla="*/ 522515 h 522515"/>
              <a:gd name="connsiteX3" fmla="*/ 899886 w 899886"/>
              <a:gd name="connsiteY3" fmla="*/ 522515 h 522515"/>
            </a:gdLst>
            <a:ahLst/>
            <a:cxnLst>
              <a:cxn ang="0">
                <a:pos x="connsiteX0" y="connsiteY0"/>
              </a:cxn>
              <a:cxn ang="0">
                <a:pos x="connsiteX1" y="connsiteY1"/>
              </a:cxn>
              <a:cxn ang="0">
                <a:pos x="connsiteX2" y="connsiteY2"/>
              </a:cxn>
              <a:cxn ang="0">
                <a:pos x="connsiteX3" y="connsiteY3"/>
              </a:cxn>
            </a:cxnLst>
            <a:rect l="l" t="t" r="r" b="b"/>
            <a:pathLst>
              <a:path w="899886" h="522515">
                <a:moveTo>
                  <a:pt x="0" y="0"/>
                </a:moveTo>
                <a:lnTo>
                  <a:pt x="0" y="522515"/>
                </a:lnTo>
                <a:lnTo>
                  <a:pt x="899886" y="522515"/>
                </a:lnTo>
                <a:lnTo>
                  <a:pt x="899886" y="52251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ihandform 19"/>
          <p:cNvSpPr/>
          <p:nvPr/>
        </p:nvSpPr>
        <p:spPr>
          <a:xfrm flipH="1">
            <a:off x="6238754" y="5956476"/>
            <a:ext cx="925534" cy="574314"/>
          </a:xfrm>
          <a:custGeom>
            <a:avLst/>
            <a:gdLst>
              <a:gd name="connsiteX0" fmla="*/ 0 w 899886"/>
              <a:gd name="connsiteY0" fmla="*/ 0 h 522515"/>
              <a:gd name="connsiteX1" fmla="*/ 0 w 899886"/>
              <a:gd name="connsiteY1" fmla="*/ 522515 h 522515"/>
              <a:gd name="connsiteX2" fmla="*/ 899886 w 899886"/>
              <a:gd name="connsiteY2" fmla="*/ 522515 h 522515"/>
              <a:gd name="connsiteX3" fmla="*/ 899886 w 899886"/>
              <a:gd name="connsiteY3" fmla="*/ 522515 h 522515"/>
            </a:gdLst>
            <a:ahLst/>
            <a:cxnLst>
              <a:cxn ang="0">
                <a:pos x="connsiteX0" y="connsiteY0"/>
              </a:cxn>
              <a:cxn ang="0">
                <a:pos x="connsiteX1" y="connsiteY1"/>
              </a:cxn>
              <a:cxn ang="0">
                <a:pos x="connsiteX2" y="connsiteY2"/>
              </a:cxn>
              <a:cxn ang="0">
                <a:pos x="connsiteX3" y="connsiteY3"/>
              </a:cxn>
            </a:cxnLst>
            <a:rect l="l" t="t" r="r" b="b"/>
            <a:pathLst>
              <a:path w="899886" h="522515">
                <a:moveTo>
                  <a:pt x="0" y="0"/>
                </a:moveTo>
                <a:lnTo>
                  <a:pt x="0" y="522515"/>
                </a:lnTo>
                <a:lnTo>
                  <a:pt x="899886" y="522515"/>
                </a:lnTo>
                <a:lnTo>
                  <a:pt x="899886" y="52251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8030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CA28E-03CB-7545-BBDD-144A26BC6336}"/>
              </a:ext>
            </a:extLst>
          </p:cNvPr>
          <p:cNvSpPr>
            <a:spLocks noGrp="1"/>
          </p:cNvSpPr>
          <p:nvPr>
            <p:ph type="title"/>
          </p:nvPr>
        </p:nvSpPr>
        <p:spPr/>
        <p:txBody>
          <a:bodyPr/>
          <a:lstStyle/>
          <a:p>
            <a:r>
              <a:rPr lang="en-US"/>
              <a:t>Annotation</a:t>
            </a:r>
          </a:p>
        </p:txBody>
      </p:sp>
      <p:sp>
        <p:nvSpPr>
          <p:cNvPr id="3" name="Content Placeholder 2">
            <a:extLst>
              <a:ext uri="{FF2B5EF4-FFF2-40B4-BE49-F238E27FC236}">
                <a16:creationId xmlns:a16="http://schemas.microsoft.com/office/drawing/2014/main" id="{C1059E09-3ADB-244D-90A3-3B86D899BE0D}"/>
              </a:ext>
            </a:extLst>
          </p:cNvPr>
          <p:cNvSpPr>
            <a:spLocks noGrp="1"/>
          </p:cNvSpPr>
          <p:nvPr>
            <p:ph idx="1"/>
          </p:nvPr>
        </p:nvSpPr>
        <p:spPr/>
        <p:txBody>
          <a:bodyPr/>
          <a:lstStyle/>
          <a:p>
            <a:r>
              <a:rPr lang="en-US"/>
              <a:t>Key element of each annotation campaign: Annotation guidelines / annotation schema</a:t>
            </a:r>
          </a:p>
          <a:p>
            <a:r>
              <a:rPr lang="en-US"/>
              <a:t>The annotation schema defines a set of clearly defined labels for a specific annotation unit (e.g. word, phrase, sentence) </a:t>
            </a:r>
            <a:r>
              <a:rPr lang="en-US" sz="2400"/>
              <a:t>(see Ide 2017)</a:t>
            </a:r>
          </a:p>
          <a:p>
            <a:r>
              <a:rPr lang="en-US"/>
              <a:t>Example: STTS tagset as an annotation schema</a:t>
            </a:r>
          </a:p>
        </p:txBody>
      </p:sp>
      <p:sp>
        <p:nvSpPr>
          <p:cNvPr id="4" name="Slide Number Placeholder 3">
            <a:extLst>
              <a:ext uri="{FF2B5EF4-FFF2-40B4-BE49-F238E27FC236}">
                <a16:creationId xmlns:a16="http://schemas.microsoft.com/office/drawing/2014/main" id="{A08A2060-D298-3A47-96AA-E39A7AA27C25}"/>
              </a:ext>
            </a:extLst>
          </p:cNvPr>
          <p:cNvSpPr>
            <a:spLocks noGrp="1"/>
          </p:cNvSpPr>
          <p:nvPr>
            <p:ph type="sldNum" sz="quarter" idx="12"/>
          </p:nvPr>
        </p:nvSpPr>
        <p:spPr/>
        <p:txBody>
          <a:bodyPr/>
          <a:lstStyle/>
          <a:p>
            <a:fld id="{6C6AE60A-B69C-4790-82F7-3882EDF23186}" type="slidenum">
              <a:rPr lang="de-DE" smtClean="0"/>
              <a:t>131</a:t>
            </a:fld>
            <a:endParaRPr lang="de-DE"/>
          </a:p>
        </p:txBody>
      </p:sp>
      <p:sp>
        <p:nvSpPr>
          <p:cNvPr id="5" name="TextBox 4">
            <a:extLst>
              <a:ext uri="{FF2B5EF4-FFF2-40B4-BE49-F238E27FC236}">
                <a16:creationId xmlns:a16="http://schemas.microsoft.com/office/drawing/2014/main" id="{70D03EBA-5452-2B49-B22D-B58F9A7DE3E8}"/>
              </a:ext>
            </a:extLst>
          </p:cNvPr>
          <p:cNvSpPr txBox="1"/>
          <p:nvPr/>
        </p:nvSpPr>
        <p:spPr>
          <a:xfrm>
            <a:off x="179512" y="6126163"/>
            <a:ext cx="7632848" cy="861774"/>
          </a:xfrm>
          <a:prstGeom prst="rect">
            <a:avLst/>
          </a:prstGeom>
          <a:noFill/>
        </p:spPr>
        <p:txBody>
          <a:bodyPr wrap="square" rtlCol="0">
            <a:spAutoFit/>
          </a:bodyPr>
          <a:lstStyle/>
          <a:p>
            <a:r>
              <a:rPr lang="en-GB" sz="1600">
                <a:effectLst/>
              </a:rPr>
              <a:t>Ide, Nancy. 2017. Introduction. In Nancy Ide &amp; James Pustejovsky (eds.), </a:t>
            </a:r>
            <a:r>
              <a:rPr lang="en-GB" sz="1600" i="1">
                <a:effectLst/>
              </a:rPr>
              <a:t>Handbook of linguistic annotation</a:t>
            </a:r>
            <a:r>
              <a:rPr lang="en-GB" sz="1600">
                <a:effectLst/>
              </a:rPr>
              <a:t>, 1–18. Dordrecht: Springer.</a:t>
            </a:r>
          </a:p>
          <a:p>
            <a:endParaRPr lang="en-US" sz="1600"/>
          </a:p>
        </p:txBody>
      </p:sp>
    </p:spTree>
    <p:extLst>
      <p:ext uri="{BB962C8B-B14F-4D97-AF65-F5344CB8AC3E}">
        <p14:creationId xmlns:p14="http://schemas.microsoft.com/office/powerpoint/2010/main" val="40659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D36B-1150-D64D-A656-F8A722C560EF}"/>
              </a:ext>
            </a:extLst>
          </p:cNvPr>
          <p:cNvSpPr>
            <a:spLocks noGrp="1"/>
          </p:cNvSpPr>
          <p:nvPr>
            <p:ph type="title"/>
          </p:nvPr>
        </p:nvSpPr>
        <p:spPr/>
        <p:txBody>
          <a:bodyPr/>
          <a:lstStyle/>
          <a:p>
            <a:r>
              <a:rPr lang="en-US"/>
              <a:t>POS tagging with STTS</a:t>
            </a:r>
          </a:p>
        </p:txBody>
      </p:sp>
      <p:sp>
        <p:nvSpPr>
          <p:cNvPr id="3" name="Content Placeholder 2">
            <a:extLst>
              <a:ext uri="{FF2B5EF4-FFF2-40B4-BE49-F238E27FC236}">
                <a16:creationId xmlns:a16="http://schemas.microsoft.com/office/drawing/2014/main" id="{C45DDDD0-272A-1A47-BBF6-CD203EAABF45}"/>
              </a:ext>
            </a:extLst>
          </p:cNvPr>
          <p:cNvSpPr>
            <a:spLocks noGrp="1"/>
          </p:cNvSpPr>
          <p:nvPr>
            <p:ph idx="1"/>
          </p:nvPr>
        </p:nvSpPr>
        <p:spPr>
          <a:xfrm>
            <a:off x="683568" y="2195512"/>
            <a:ext cx="8229600" cy="4525963"/>
          </a:xfrm>
        </p:spPr>
        <p:txBody>
          <a:bodyPr/>
          <a:lstStyle/>
          <a:p>
            <a:pPr marL="0" indent="0">
              <a:buNone/>
            </a:pPr>
            <a:r>
              <a:rPr lang="en-US"/>
              <a:t>das		ist		ein		Beispiel</a:t>
            </a:r>
          </a:p>
          <a:p>
            <a:pPr marL="0" indent="0">
              <a:buNone/>
            </a:pPr>
            <a:r>
              <a:rPr lang="en-US">
                <a:solidFill>
                  <a:srgbClr val="0070C0"/>
                </a:solidFill>
              </a:rPr>
              <a:t>das		sein		ein		Beispiel</a:t>
            </a:r>
          </a:p>
          <a:p>
            <a:pPr marL="0" indent="0">
              <a:buNone/>
            </a:pPr>
            <a:r>
              <a:rPr lang="en-US">
                <a:solidFill>
                  <a:srgbClr val="00B050"/>
                </a:solidFill>
              </a:rPr>
              <a:t>PDS		VVFIN	ART		NN</a:t>
            </a:r>
          </a:p>
        </p:txBody>
      </p:sp>
      <p:sp>
        <p:nvSpPr>
          <p:cNvPr id="4" name="Slide Number Placeholder 3">
            <a:extLst>
              <a:ext uri="{FF2B5EF4-FFF2-40B4-BE49-F238E27FC236}">
                <a16:creationId xmlns:a16="http://schemas.microsoft.com/office/drawing/2014/main" id="{BF5B5836-4942-894C-9CBA-49375C138777}"/>
              </a:ext>
            </a:extLst>
          </p:cNvPr>
          <p:cNvSpPr>
            <a:spLocks noGrp="1"/>
          </p:cNvSpPr>
          <p:nvPr>
            <p:ph type="sldNum" sz="quarter" idx="12"/>
          </p:nvPr>
        </p:nvSpPr>
        <p:spPr/>
        <p:txBody>
          <a:bodyPr/>
          <a:lstStyle/>
          <a:p>
            <a:fld id="{6C6AE60A-B69C-4790-82F7-3882EDF23186}" type="slidenum">
              <a:rPr lang="de-DE" smtClean="0"/>
              <a:t>132</a:t>
            </a:fld>
            <a:endParaRPr lang="de-DE"/>
          </a:p>
        </p:txBody>
      </p:sp>
      <p:cxnSp>
        <p:nvCxnSpPr>
          <p:cNvPr id="6" name="Straight Connector 5">
            <a:extLst>
              <a:ext uri="{FF2B5EF4-FFF2-40B4-BE49-F238E27FC236}">
                <a16:creationId xmlns:a16="http://schemas.microsoft.com/office/drawing/2014/main" id="{10BD4BC4-5DD0-BC47-8FAD-3E9D53481D45}"/>
              </a:ext>
            </a:extLst>
          </p:cNvPr>
          <p:cNvCxnSpPr>
            <a:cxnSpLocks/>
          </p:cNvCxnSpPr>
          <p:nvPr/>
        </p:nvCxnSpPr>
        <p:spPr>
          <a:xfrm>
            <a:off x="323528" y="3140968"/>
            <a:ext cx="0" cy="2520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1AE003-281E-BA43-92D1-5BF194722A1F}"/>
              </a:ext>
            </a:extLst>
          </p:cNvPr>
          <p:cNvCxnSpPr>
            <a:cxnSpLocks/>
            <a:stCxn id="10" idx="1"/>
          </p:cNvCxnSpPr>
          <p:nvPr/>
        </p:nvCxnSpPr>
        <p:spPr>
          <a:xfrm flipH="1">
            <a:off x="323528" y="5683696"/>
            <a:ext cx="50405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ABDE46E-B111-F24B-85D0-A39BE54EA94E}"/>
              </a:ext>
            </a:extLst>
          </p:cNvPr>
          <p:cNvSpPr txBox="1"/>
          <p:nvPr/>
        </p:nvSpPr>
        <p:spPr>
          <a:xfrm>
            <a:off x="827584" y="5499030"/>
            <a:ext cx="4824536" cy="369332"/>
          </a:xfrm>
          <a:prstGeom prst="rect">
            <a:avLst/>
          </a:prstGeom>
          <a:noFill/>
        </p:spPr>
        <p:txBody>
          <a:bodyPr wrap="square" rtlCol="0">
            <a:spAutoFit/>
          </a:bodyPr>
          <a:lstStyle/>
          <a:p>
            <a:r>
              <a:rPr lang="en-US">
                <a:solidFill>
                  <a:srgbClr val="0070C0"/>
                </a:solidFill>
              </a:rPr>
              <a:t>Lemma</a:t>
            </a:r>
          </a:p>
        </p:txBody>
      </p:sp>
      <p:cxnSp>
        <p:nvCxnSpPr>
          <p:cNvPr id="11" name="Straight Connector 10">
            <a:extLst>
              <a:ext uri="{FF2B5EF4-FFF2-40B4-BE49-F238E27FC236}">
                <a16:creationId xmlns:a16="http://schemas.microsoft.com/office/drawing/2014/main" id="{E2E8F6D9-959F-464F-9869-E344EB0931BC}"/>
              </a:ext>
            </a:extLst>
          </p:cNvPr>
          <p:cNvCxnSpPr/>
          <p:nvPr/>
        </p:nvCxnSpPr>
        <p:spPr>
          <a:xfrm>
            <a:off x="683568" y="3622576"/>
            <a:ext cx="0" cy="2520280"/>
          </a:xfrm>
          <a:prstGeom prst="line">
            <a:avLst/>
          </a:prstGeom>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0C951122-9348-6647-8AE2-292D7E8C63A1}"/>
              </a:ext>
            </a:extLst>
          </p:cNvPr>
          <p:cNvCxnSpPr>
            <a:cxnSpLocks/>
          </p:cNvCxnSpPr>
          <p:nvPr/>
        </p:nvCxnSpPr>
        <p:spPr>
          <a:xfrm flipH="1">
            <a:off x="683568" y="6165304"/>
            <a:ext cx="360040" cy="0"/>
          </a:xfrm>
          <a:prstGeom prst="line">
            <a:avLst/>
          </a:prstGeom>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5C5EDD2F-0C7C-554D-9045-258B63A503D5}"/>
              </a:ext>
            </a:extLst>
          </p:cNvPr>
          <p:cNvSpPr txBox="1"/>
          <p:nvPr/>
        </p:nvSpPr>
        <p:spPr>
          <a:xfrm>
            <a:off x="1080447" y="5987018"/>
            <a:ext cx="4824536" cy="369332"/>
          </a:xfrm>
          <a:prstGeom prst="rect">
            <a:avLst/>
          </a:prstGeom>
          <a:noFill/>
        </p:spPr>
        <p:txBody>
          <a:bodyPr wrap="square" rtlCol="0">
            <a:spAutoFit/>
          </a:bodyPr>
          <a:lstStyle/>
          <a:p>
            <a:r>
              <a:rPr lang="en-US">
                <a:solidFill>
                  <a:srgbClr val="00B050"/>
                </a:solidFill>
              </a:rPr>
              <a:t>Wortart (POS: Part Of Speech)</a:t>
            </a:r>
          </a:p>
        </p:txBody>
      </p:sp>
    </p:spTree>
    <p:extLst>
      <p:ext uri="{BB962C8B-B14F-4D97-AF65-F5344CB8AC3E}">
        <p14:creationId xmlns:p14="http://schemas.microsoft.com/office/powerpoint/2010/main" val="11856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601D-8EDD-924D-843F-AB8E6DC8503E}"/>
              </a:ext>
            </a:extLst>
          </p:cNvPr>
          <p:cNvSpPr>
            <a:spLocks noGrp="1"/>
          </p:cNvSpPr>
          <p:nvPr>
            <p:ph type="title"/>
          </p:nvPr>
        </p:nvSpPr>
        <p:spPr/>
        <p:txBody>
          <a:bodyPr/>
          <a:lstStyle/>
          <a:p>
            <a:r>
              <a:rPr lang="en-US"/>
              <a:t>Annotation</a:t>
            </a:r>
          </a:p>
        </p:txBody>
      </p:sp>
      <p:sp>
        <p:nvSpPr>
          <p:cNvPr id="3" name="Content Placeholder 2">
            <a:extLst>
              <a:ext uri="{FF2B5EF4-FFF2-40B4-BE49-F238E27FC236}">
                <a16:creationId xmlns:a16="http://schemas.microsoft.com/office/drawing/2014/main" id="{C8D7B237-233D-0947-8902-0E28CF94266D}"/>
              </a:ext>
            </a:extLst>
          </p:cNvPr>
          <p:cNvSpPr>
            <a:spLocks noGrp="1"/>
          </p:cNvSpPr>
          <p:nvPr>
            <p:ph idx="1"/>
          </p:nvPr>
        </p:nvSpPr>
        <p:spPr/>
        <p:txBody>
          <a:bodyPr/>
          <a:lstStyle/>
          <a:p>
            <a:r>
              <a:rPr lang="en-US"/>
              <a:t>Annotation can be done automatically or manually</a:t>
            </a:r>
          </a:p>
          <a:p>
            <a:r>
              <a:rPr lang="en-US"/>
              <a:t>in the case of automatic annotation, an algorithm is trained to apply the annotation schema</a:t>
            </a:r>
          </a:p>
          <a:p>
            <a:r>
              <a:rPr lang="en-US"/>
              <a:t>in the case of manual annotation,  the data are annotated by human coders</a:t>
            </a:r>
          </a:p>
        </p:txBody>
      </p:sp>
      <p:sp>
        <p:nvSpPr>
          <p:cNvPr id="4" name="Slide Number Placeholder 3">
            <a:extLst>
              <a:ext uri="{FF2B5EF4-FFF2-40B4-BE49-F238E27FC236}">
                <a16:creationId xmlns:a16="http://schemas.microsoft.com/office/drawing/2014/main" id="{70DF3F8D-4607-B44E-9D18-15107FA2B24A}"/>
              </a:ext>
            </a:extLst>
          </p:cNvPr>
          <p:cNvSpPr>
            <a:spLocks noGrp="1"/>
          </p:cNvSpPr>
          <p:nvPr>
            <p:ph type="sldNum" sz="quarter" idx="12"/>
          </p:nvPr>
        </p:nvSpPr>
        <p:spPr/>
        <p:txBody>
          <a:bodyPr/>
          <a:lstStyle/>
          <a:p>
            <a:fld id="{6C6AE60A-B69C-4790-82F7-3882EDF23186}" type="slidenum">
              <a:rPr lang="de-DE" smtClean="0"/>
              <a:t>133</a:t>
            </a:fld>
            <a:endParaRPr lang="de-DE"/>
          </a:p>
        </p:txBody>
      </p:sp>
    </p:spTree>
    <p:extLst>
      <p:ext uri="{BB962C8B-B14F-4D97-AF65-F5344CB8AC3E}">
        <p14:creationId xmlns:p14="http://schemas.microsoft.com/office/powerpoint/2010/main" val="305892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EE25-45CE-0C47-AD24-BCD39027C7A4}"/>
              </a:ext>
            </a:extLst>
          </p:cNvPr>
          <p:cNvSpPr>
            <a:spLocks noGrp="1"/>
          </p:cNvSpPr>
          <p:nvPr>
            <p:ph type="title"/>
          </p:nvPr>
        </p:nvSpPr>
        <p:spPr/>
        <p:txBody>
          <a:bodyPr/>
          <a:lstStyle/>
          <a:p>
            <a:r>
              <a:rPr lang="en-US"/>
              <a:t>Example: Sentence annotation</a:t>
            </a:r>
          </a:p>
        </p:txBody>
      </p:sp>
      <p:sp>
        <p:nvSpPr>
          <p:cNvPr id="3" name="Content Placeholder 2">
            <a:extLst>
              <a:ext uri="{FF2B5EF4-FFF2-40B4-BE49-F238E27FC236}">
                <a16:creationId xmlns:a16="http://schemas.microsoft.com/office/drawing/2014/main" id="{89E8615C-2E46-3046-B252-7241889812D7}"/>
              </a:ext>
            </a:extLst>
          </p:cNvPr>
          <p:cNvSpPr>
            <a:spLocks noGrp="1"/>
          </p:cNvSpPr>
          <p:nvPr>
            <p:ph idx="1"/>
          </p:nvPr>
        </p:nvSpPr>
        <p:spPr/>
        <p:txBody>
          <a:bodyPr>
            <a:normAutofit/>
          </a:bodyPr>
          <a:lstStyle/>
          <a:p>
            <a:pPr marL="0" indent="0">
              <a:buNone/>
            </a:pPr>
            <a:r>
              <a:rPr lang="en-GB" sz="2800"/>
              <a:t>Als Gregor Samsa eines Morgens aus unruhigen Träumen erwachte, fand er sich in seinem Bett zu einem ungeheueren Ungeziefer verwandelt. (...) Es war kein Traum. Sein Zimmer, ein richtiges, nur etwas zu kleines Menschenzimmer, lag ruhig zwischen den vier wohlbekannten Wänden. (Franz Kafka, Die Verwandlung)</a:t>
            </a:r>
          </a:p>
          <a:p>
            <a:pPr marL="0" indent="0">
              <a:buNone/>
            </a:pPr>
            <a:endParaRPr lang="en-GB" sz="2800"/>
          </a:p>
        </p:txBody>
      </p:sp>
      <p:sp>
        <p:nvSpPr>
          <p:cNvPr id="4" name="Slide Number Placeholder 3">
            <a:extLst>
              <a:ext uri="{FF2B5EF4-FFF2-40B4-BE49-F238E27FC236}">
                <a16:creationId xmlns:a16="http://schemas.microsoft.com/office/drawing/2014/main" id="{3979BFA7-62DB-3A44-ABF0-963B62B33906}"/>
              </a:ext>
            </a:extLst>
          </p:cNvPr>
          <p:cNvSpPr>
            <a:spLocks noGrp="1"/>
          </p:cNvSpPr>
          <p:nvPr>
            <p:ph type="sldNum" sz="quarter" idx="12"/>
          </p:nvPr>
        </p:nvSpPr>
        <p:spPr/>
        <p:txBody>
          <a:bodyPr/>
          <a:lstStyle/>
          <a:p>
            <a:fld id="{6C6AE60A-B69C-4790-82F7-3882EDF23186}" type="slidenum">
              <a:rPr lang="de-DE" smtClean="0"/>
              <a:t>134</a:t>
            </a:fld>
            <a:endParaRPr lang="de-DE"/>
          </a:p>
        </p:txBody>
      </p:sp>
    </p:spTree>
    <p:extLst>
      <p:ext uri="{BB962C8B-B14F-4D97-AF65-F5344CB8AC3E}">
        <p14:creationId xmlns:p14="http://schemas.microsoft.com/office/powerpoint/2010/main" val="35784852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EE25-45CE-0C47-AD24-BCD39027C7A4}"/>
              </a:ext>
            </a:extLst>
          </p:cNvPr>
          <p:cNvSpPr>
            <a:spLocks noGrp="1"/>
          </p:cNvSpPr>
          <p:nvPr>
            <p:ph type="title"/>
          </p:nvPr>
        </p:nvSpPr>
        <p:spPr/>
        <p:txBody>
          <a:bodyPr/>
          <a:lstStyle/>
          <a:p>
            <a:r>
              <a:rPr lang="en-US"/>
              <a:t>Example: Sentence annotation</a:t>
            </a:r>
          </a:p>
        </p:txBody>
      </p:sp>
      <p:sp>
        <p:nvSpPr>
          <p:cNvPr id="3" name="Content Placeholder 2">
            <a:extLst>
              <a:ext uri="{FF2B5EF4-FFF2-40B4-BE49-F238E27FC236}">
                <a16:creationId xmlns:a16="http://schemas.microsoft.com/office/drawing/2014/main" id="{89E8615C-2E46-3046-B252-7241889812D7}"/>
              </a:ext>
            </a:extLst>
          </p:cNvPr>
          <p:cNvSpPr>
            <a:spLocks noGrp="1"/>
          </p:cNvSpPr>
          <p:nvPr>
            <p:ph idx="1"/>
          </p:nvPr>
        </p:nvSpPr>
        <p:spPr/>
        <p:txBody>
          <a:bodyPr>
            <a:normAutofit/>
          </a:bodyPr>
          <a:lstStyle/>
          <a:p>
            <a:pPr marL="0" indent="0">
              <a:buNone/>
            </a:pPr>
            <a:r>
              <a:rPr lang="en-GB" sz="2800">
                <a:solidFill>
                  <a:srgbClr val="FF0000"/>
                </a:solidFill>
              </a:rPr>
              <a:t>Als Gregor Samsa eines Morgens aus unruhigen Träumen erwachte, fand er sich in seinem Bett zu einem ungeheueren Ungeziefer verwandelt. </a:t>
            </a:r>
            <a:r>
              <a:rPr lang="en-GB" sz="2800"/>
              <a:t>(...) </a:t>
            </a:r>
            <a:r>
              <a:rPr lang="en-GB" sz="2800">
                <a:solidFill>
                  <a:srgbClr val="FFC000"/>
                </a:solidFill>
              </a:rPr>
              <a:t>Es war kein Traum. </a:t>
            </a:r>
            <a:r>
              <a:rPr lang="en-GB" sz="2800">
                <a:solidFill>
                  <a:srgbClr val="0070C0"/>
                </a:solidFill>
              </a:rPr>
              <a:t>Sein Zimmer, ein richtiges, nur etwas zu kleines Menschenzimmer, lag ruhig zwischen den vier wohlbekannten Wänden. </a:t>
            </a:r>
            <a:r>
              <a:rPr lang="en-GB" sz="2800"/>
              <a:t>(Franz Kafka, Die Verwandlung)</a:t>
            </a:r>
          </a:p>
          <a:p>
            <a:pPr marL="0" indent="0">
              <a:buNone/>
            </a:pPr>
            <a:endParaRPr lang="en-GB" sz="2800"/>
          </a:p>
        </p:txBody>
      </p:sp>
      <p:sp>
        <p:nvSpPr>
          <p:cNvPr id="4" name="Slide Number Placeholder 3">
            <a:extLst>
              <a:ext uri="{FF2B5EF4-FFF2-40B4-BE49-F238E27FC236}">
                <a16:creationId xmlns:a16="http://schemas.microsoft.com/office/drawing/2014/main" id="{3979BFA7-62DB-3A44-ABF0-963B62B33906}"/>
              </a:ext>
            </a:extLst>
          </p:cNvPr>
          <p:cNvSpPr>
            <a:spLocks noGrp="1"/>
          </p:cNvSpPr>
          <p:nvPr>
            <p:ph type="sldNum" sz="quarter" idx="12"/>
          </p:nvPr>
        </p:nvSpPr>
        <p:spPr/>
        <p:txBody>
          <a:bodyPr/>
          <a:lstStyle/>
          <a:p>
            <a:fld id="{6C6AE60A-B69C-4790-82F7-3882EDF23186}" type="slidenum">
              <a:rPr lang="de-DE" smtClean="0"/>
              <a:t>135</a:t>
            </a:fld>
            <a:endParaRPr lang="de-DE"/>
          </a:p>
        </p:txBody>
      </p:sp>
    </p:spTree>
    <p:extLst>
      <p:ext uri="{BB962C8B-B14F-4D97-AF65-F5344CB8AC3E}">
        <p14:creationId xmlns:p14="http://schemas.microsoft.com/office/powerpoint/2010/main" val="243240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EE25-45CE-0C47-AD24-BCD39027C7A4}"/>
              </a:ext>
            </a:extLst>
          </p:cNvPr>
          <p:cNvSpPr>
            <a:spLocks noGrp="1"/>
          </p:cNvSpPr>
          <p:nvPr>
            <p:ph type="title"/>
          </p:nvPr>
        </p:nvSpPr>
        <p:spPr/>
        <p:txBody>
          <a:bodyPr/>
          <a:lstStyle/>
          <a:p>
            <a:r>
              <a:rPr lang="en-US"/>
              <a:t>Example: Sentence annotation</a:t>
            </a:r>
          </a:p>
        </p:txBody>
      </p:sp>
      <p:sp>
        <p:nvSpPr>
          <p:cNvPr id="3" name="Content Placeholder 2">
            <a:extLst>
              <a:ext uri="{FF2B5EF4-FFF2-40B4-BE49-F238E27FC236}">
                <a16:creationId xmlns:a16="http://schemas.microsoft.com/office/drawing/2014/main" id="{89E8615C-2E46-3046-B252-7241889812D7}"/>
              </a:ext>
            </a:extLst>
          </p:cNvPr>
          <p:cNvSpPr>
            <a:spLocks noGrp="1"/>
          </p:cNvSpPr>
          <p:nvPr>
            <p:ph idx="1"/>
          </p:nvPr>
        </p:nvSpPr>
        <p:spPr/>
        <p:txBody>
          <a:bodyPr>
            <a:normAutofit/>
          </a:bodyPr>
          <a:lstStyle/>
          <a:p>
            <a:pPr marL="0" indent="0">
              <a:buNone/>
            </a:pPr>
            <a:r>
              <a:rPr lang="en-GB" sz="2800">
                <a:solidFill>
                  <a:srgbClr val="FF0000"/>
                </a:solidFill>
              </a:rPr>
              <a:t>Als Gregor Samsa eines Morgens aus unruhigen Träumen erwachte, fand er sich in seinem Bett zu einem ungeheueren Ungeziefer verwandelt. </a:t>
            </a:r>
            <a:r>
              <a:rPr lang="en-GB" sz="2800"/>
              <a:t>(...) </a:t>
            </a:r>
            <a:r>
              <a:rPr lang="en-GB" sz="2800">
                <a:solidFill>
                  <a:srgbClr val="FFC000"/>
                </a:solidFill>
              </a:rPr>
              <a:t>Es war kein Traum. </a:t>
            </a:r>
            <a:r>
              <a:rPr lang="en-GB" sz="2800">
                <a:solidFill>
                  <a:srgbClr val="0070C0"/>
                </a:solidFill>
              </a:rPr>
              <a:t>Sein Zimmer, ein richtiges, nur etwas zu kleines Menschenzimmer, lag ruhig zwischen den vier wohlbekannten Wänden. </a:t>
            </a:r>
            <a:r>
              <a:rPr lang="en-GB" sz="2800"/>
              <a:t>(Franz Kafka, Die Verwandlung)</a:t>
            </a:r>
          </a:p>
          <a:p>
            <a:pPr marL="0" indent="0">
              <a:buNone/>
            </a:pPr>
            <a:endParaRPr lang="en-GB" sz="2800"/>
          </a:p>
          <a:p>
            <a:pPr marL="0" indent="0">
              <a:buNone/>
            </a:pPr>
            <a:r>
              <a:rPr lang="en-GB" sz="2800"/>
              <a:t>she's shit at life she won't stay out and party mm she 's such a granny considering she 's only twenty-nine she 's such a granny (SpokenBNC2014)</a:t>
            </a:r>
            <a:endParaRPr lang="en-US" sz="2800"/>
          </a:p>
        </p:txBody>
      </p:sp>
      <p:sp>
        <p:nvSpPr>
          <p:cNvPr id="4" name="Slide Number Placeholder 3">
            <a:extLst>
              <a:ext uri="{FF2B5EF4-FFF2-40B4-BE49-F238E27FC236}">
                <a16:creationId xmlns:a16="http://schemas.microsoft.com/office/drawing/2014/main" id="{3979BFA7-62DB-3A44-ABF0-963B62B33906}"/>
              </a:ext>
            </a:extLst>
          </p:cNvPr>
          <p:cNvSpPr>
            <a:spLocks noGrp="1"/>
          </p:cNvSpPr>
          <p:nvPr>
            <p:ph type="sldNum" sz="quarter" idx="12"/>
          </p:nvPr>
        </p:nvSpPr>
        <p:spPr/>
        <p:txBody>
          <a:bodyPr/>
          <a:lstStyle/>
          <a:p>
            <a:fld id="{6C6AE60A-B69C-4790-82F7-3882EDF23186}" type="slidenum">
              <a:rPr lang="de-DE" smtClean="0"/>
              <a:t>136</a:t>
            </a:fld>
            <a:endParaRPr lang="de-DE"/>
          </a:p>
        </p:txBody>
      </p:sp>
    </p:spTree>
    <p:extLst>
      <p:ext uri="{BB962C8B-B14F-4D97-AF65-F5344CB8AC3E}">
        <p14:creationId xmlns:p14="http://schemas.microsoft.com/office/powerpoint/2010/main" val="625844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EE25-45CE-0C47-AD24-BCD39027C7A4}"/>
              </a:ext>
            </a:extLst>
          </p:cNvPr>
          <p:cNvSpPr>
            <a:spLocks noGrp="1"/>
          </p:cNvSpPr>
          <p:nvPr>
            <p:ph type="title"/>
          </p:nvPr>
        </p:nvSpPr>
        <p:spPr/>
        <p:txBody>
          <a:bodyPr/>
          <a:lstStyle/>
          <a:p>
            <a:r>
              <a:rPr lang="en-US"/>
              <a:t>Example: Sentence annotation</a:t>
            </a:r>
          </a:p>
        </p:txBody>
      </p:sp>
      <p:sp>
        <p:nvSpPr>
          <p:cNvPr id="3" name="Content Placeholder 2">
            <a:extLst>
              <a:ext uri="{FF2B5EF4-FFF2-40B4-BE49-F238E27FC236}">
                <a16:creationId xmlns:a16="http://schemas.microsoft.com/office/drawing/2014/main" id="{89E8615C-2E46-3046-B252-7241889812D7}"/>
              </a:ext>
            </a:extLst>
          </p:cNvPr>
          <p:cNvSpPr>
            <a:spLocks noGrp="1"/>
          </p:cNvSpPr>
          <p:nvPr>
            <p:ph idx="1"/>
          </p:nvPr>
        </p:nvSpPr>
        <p:spPr/>
        <p:txBody>
          <a:bodyPr>
            <a:normAutofit/>
          </a:bodyPr>
          <a:lstStyle/>
          <a:p>
            <a:pPr marL="0" indent="0">
              <a:buNone/>
            </a:pPr>
            <a:r>
              <a:rPr lang="en-GB" sz="2800">
                <a:solidFill>
                  <a:srgbClr val="FF0000"/>
                </a:solidFill>
              </a:rPr>
              <a:t>Als Gregor Samsa eines Morgens aus unruhigen Träumen erwachte, fand er sich in seinem Bett zu einem ungeheueren Ungeziefer verwandelt. </a:t>
            </a:r>
            <a:r>
              <a:rPr lang="en-GB" sz="2800"/>
              <a:t>(...) </a:t>
            </a:r>
            <a:r>
              <a:rPr lang="en-GB" sz="2800">
                <a:solidFill>
                  <a:srgbClr val="FFC000"/>
                </a:solidFill>
              </a:rPr>
              <a:t>Es war kein Traum. </a:t>
            </a:r>
            <a:r>
              <a:rPr lang="en-GB" sz="2800">
                <a:solidFill>
                  <a:srgbClr val="0070C0"/>
                </a:solidFill>
              </a:rPr>
              <a:t>Sein Zimmer, ein richtiges, nur etwas zu kleines Menschenzimmer, lag ruhig zwischen den vier wohlbekannten Wänden. </a:t>
            </a:r>
            <a:r>
              <a:rPr lang="en-GB" sz="2800"/>
              <a:t>(Franz Kafka, Die Verwandlung)</a:t>
            </a:r>
          </a:p>
          <a:p>
            <a:pPr marL="0" indent="0">
              <a:buNone/>
            </a:pPr>
            <a:endParaRPr lang="en-GB" sz="2800"/>
          </a:p>
          <a:p>
            <a:pPr marL="0" indent="0">
              <a:buNone/>
            </a:pPr>
            <a:r>
              <a:rPr lang="en-GB" sz="2800">
                <a:solidFill>
                  <a:srgbClr val="FF0000"/>
                </a:solidFill>
              </a:rPr>
              <a:t>she's shit at life </a:t>
            </a:r>
            <a:r>
              <a:rPr lang="en-GB" sz="2800">
                <a:solidFill>
                  <a:schemeClr val="tx2">
                    <a:lumMod val="60000"/>
                    <a:lumOff val="40000"/>
                  </a:schemeClr>
                </a:solidFill>
              </a:rPr>
              <a:t>she won't stay out and party </a:t>
            </a:r>
            <a:r>
              <a:rPr lang="en-GB" sz="2800"/>
              <a:t>mm </a:t>
            </a:r>
            <a:r>
              <a:rPr lang="en-GB" sz="2800">
                <a:solidFill>
                  <a:srgbClr val="00B050"/>
                </a:solidFill>
              </a:rPr>
              <a:t>she 's such a granny</a:t>
            </a:r>
            <a:r>
              <a:rPr lang="en-GB" sz="2800"/>
              <a:t> </a:t>
            </a:r>
            <a:r>
              <a:rPr lang="en-GB" sz="2800">
                <a:solidFill>
                  <a:srgbClr val="0070C0"/>
                </a:solidFill>
              </a:rPr>
              <a:t>considering she 's only twenty-nine </a:t>
            </a:r>
            <a:r>
              <a:rPr lang="en-GB" sz="2800">
                <a:solidFill>
                  <a:srgbClr val="FF0000"/>
                </a:solidFill>
              </a:rPr>
              <a:t>she 's such a granny</a:t>
            </a:r>
            <a:r>
              <a:rPr lang="en-GB" sz="2800"/>
              <a:t> (SpokenBNC2014)</a:t>
            </a:r>
            <a:endParaRPr lang="en-US" sz="2800"/>
          </a:p>
        </p:txBody>
      </p:sp>
      <p:sp>
        <p:nvSpPr>
          <p:cNvPr id="4" name="Slide Number Placeholder 3">
            <a:extLst>
              <a:ext uri="{FF2B5EF4-FFF2-40B4-BE49-F238E27FC236}">
                <a16:creationId xmlns:a16="http://schemas.microsoft.com/office/drawing/2014/main" id="{3979BFA7-62DB-3A44-ABF0-963B62B33906}"/>
              </a:ext>
            </a:extLst>
          </p:cNvPr>
          <p:cNvSpPr>
            <a:spLocks noGrp="1"/>
          </p:cNvSpPr>
          <p:nvPr>
            <p:ph type="sldNum" sz="quarter" idx="12"/>
          </p:nvPr>
        </p:nvSpPr>
        <p:spPr/>
        <p:txBody>
          <a:bodyPr/>
          <a:lstStyle/>
          <a:p>
            <a:fld id="{6C6AE60A-B69C-4790-82F7-3882EDF23186}" type="slidenum">
              <a:rPr lang="de-DE" smtClean="0"/>
              <a:t>137</a:t>
            </a:fld>
            <a:endParaRPr lang="de-DE"/>
          </a:p>
        </p:txBody>
      </p:sp>
    </p:spTree>
    <p:extLst>
      <p:ext uri="{BB962C8B-B14F-4D97-AF65-F5344CB8AC3E}">
        <p14:creationId xmlns:p14="http://schemas.microsoft.com/office/powerpoint/2010/main" val="1355784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EE25-45CE-0C47-AD24-BCD39027C7A4}"/>
              </a:ext>
            </a:extLst>
          </p:cNvPr>
          <p:cNvSpPr>
            <a:spLocks noGrp="1"/>
          </p:cNvSpPr>
          <p:nvPr>
            <p:ph type="title"/>
          </p:nvPr>
        </p:nvSpPr>
        <p:spPr/>
        <p:txBody>
          <a:bodyPr/>
          <a:lstStyle/>
          <a:p>
            <a:r>
              <a:rPr lang="en-US"/>
              <a:t>Example: Sentence annotation</a:t>
            </a:r>
          </a:p>
        </p:txBody>
      </p:sp>
      <p:sp>
        <p:nvSpPr>
          <p:cNvPr id="3" name="Content Placeholder 2">
            <a:extLst>
              <a:ext uri="{FF2B5EF4-FFF2-40B4-BE49-F238E27FC236}">
                <a16:creationId xmlns:a16="http://schemas.microsoft.com/office/drawing/2014/main" id="{89E8615C-2E46-3046-B252-7241889812D7}"/>
              </a:ext>
            </a:extLst>
          </p:cNvPr>
          <p:cNvSpPr>
            <a:spLocks noGrp="1"/>
          </p:cNvSpPr>
          <p:nvPr>
            <p:ph idx="1"/>
          </p:nvPr>
        </p:nvSpPr>
        <p:spPr/>
        <p:txBody>
          <a:bodyPr>
            <a:normAutofit/>
          </a:bodyPr>
          <a:lstStyle/>
          <a:p>
            <a:pPr marL="0" indent="0">
              <a:buNone/>
            </a:pPr>
            <a:r>
              <a:rPr lang="en-GB" sz="2800">
                <a:solidFill>
                  <a:srgbClr val="FF0000"/>
                </a:solidFill>
              </a:rPr>
              <a:t>Als Gregor Samsa eines Morgens aus unruhigen Träumen erwachte, fand er sich in seinem Bett zu einem ungeheueren Ungeziefer verwandelt. </a:t>
            </a:r>
            <a:r>
              <a:rPr lang="en-GB" sz="2800"/>
              <a:t>(...) </a:t>
            </a:r>
            <a:r>
              <a:rPr lang="en-GB" sz="2800">
                <a:solidFill>
                  <a:srgbClr val="FFC000"/>
                </a:solidFill>
              </a:rPr>
              <a:t>Es war kein Traum. </a:t>
            </a:r>
            <a:r>
              <a:rPr lang="en-GB" sz="2800">
                <a:solidFill>
                  <a:srgbClr val="0070C0"/>
                </a:solidFill>
              </a:rPr>
              <a:t>Sein Zimmer, ein richtiges, nur etwas zu kleines Menschenzimmer, lag ruhig zwischen den vier wohlbekannten Wänden. </a:t>
            </a:r>
            <a:r>
              <a:rPr lang="en-GB" sz="2800"/>
              <a:t>(Franz Kafka, Die Verwandlung)</a:t>
            </a:r>
          </a:p>
          <a:p>
            <a:pPr marL="0" indent="0">
              <a:buNone/>
            </a:pPr>
            <a:endParaRPr lang="en-GB" sz="2800"/>
          </a:p>
          <a:p>
            <a:pPr marL="0" indent="0">
              <a:buNone/>
            </a:pPr>
            <a:r>
              <a:rPr lang="en-GB" sz="2800">
                <a:solidFill>
                  <a:srgbClr val="FF0000"/>
                </a:solidFill>
              </a:rPr>
              <a:t>she's shit at life </a:t>
            </a:r>
            <a:r>
              <a:rPr lang="en-GB" sz="2800">
                <a:solidFill>
                  <a:schemeClr val="tx2">
                    <a:lumMod val="60000"/>
                    <a:lumOff val="40000"/>
                  </a:schemeClr>
                </a:solidFill>
              </a:rPr>
              <a:t>she won't stay out and party </a:t>
            </a:r>
            <a:r>
              <a:rPr lang="en-GB" sz="2800"/>
              <a:t>mm </a:t>
            </a:r>
            <a:r>
              <a:rPr lang="en-GB" sz="2800">
                <a:solidFill>
                  <a:srgbClr val="00B050"/>
                </a:solidFill>
              </a:rPr>
              <a:t>she 's such a granny</a:t>
            </a:r>
            <a:r>
              <a:rPr lang="en-GB" sz="2800"/>
              <a:t> </a:t>
            </a:r>
            <a:r>
              <a:rPr lang="en-GB" sz="2800">
                <a:solidFill>
                  <a:srgbClr val="00B050"/>
                </a:solidFill>
              </a:rPr>
              <a:t>considering she 's only twenty-nine </a:t>
            </a:r>
            <a:r>
              <a:rPr lang="en-GB" sz="2800">
                <a:solidFill>
                  <a:srgbClr val="FF0000"/>
                </a:solidFill>
              </a:rPr>
              <a:t>she 's such a granny</a:t>
            </a:r>
            <a:r>
              <a:rPr lang="en-GB" sz="2800"/>
              <a:t> (SpokenBNC2014)</a:t>
            </a:r>
            <a:endParaRPr lang="en-US" sz="2800"/>
          </a:p>
        </p:txBody>
      </p:sp>
      <p:sp>
        <p:nvSpPr>
          <p:cNvPr id="4" name="Slide Number Placeholder 3">
            <a:extLst>
              <a:ext uri="{FF2B5EF4-FFF2-40B4-BE49-F238E27FC236}">
                <a16:creationId xmlns:a16="http://schemas.microsoft.com/office/drawing/2014/main" id="{3979BFA7-62DB-3A44-ABF0-963B62B33906}"/>
              </a:ext>
            </a:extLst>
          </p:cNvPr>
          <p:cNvSpPr>
            <a:spLocks noGrp="1"/>
          </p:cNvSpPr>
          <p:nvPr>
            <p:ph type="sldNum" sz="quarter" idx="12"/>
          </p:nvPr>
        </p:nvSpPr>
        <p:spPr/>
        <p:txBody>
          <a:bodyPr/>
          <a:lstStyle/>
          <a:p>
            <a:fld id="{6C6AE60A-B69C-4790-82F7-3882EDF23186}" type="slidenum">
              <a:rPr lang="de-DE" smtClean="0"/>
              <a:t>138</a:t>
            </a:fld>
            <a:endParaRPr lang="de-DE"/>
          </a:p>
        </p:txBody>
      </p:sp>
    </p:spTree>
    <p:extLst>
      <p:ext uri="{BB962C8B-B14F-4D97-AF65-F5344CB8AC3E}">
        <p14:creationId xmlns:p14="http://schemas.microsoft.com/office/powerpoint/2010/main" val="197049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3613A-D2AB-C949-9E06-33FEA3EBE4B0}"/>
              </a:ext>
            </a:extLst>
          </p:cNvPr>
          <p:cNvSpPr>
            <a:spLocks noGrp="1"/>
          </p:cNvSpPr>
          <p:nvPr>
            <p:ph type="title"/>
          </p:nvPr>
        </p:nvSpPr>
        <p:spPr/>
        <p:txBody>
          <a:bodyPr/>
          <a:lstStyle/>
          <a:p>
            <a:r>
              <a:rPr lang="en-US"/>
              <a:t>Example: Animacy</a:t>
            </a:r>
          </a:p>
        </p:txBody>
      </p:sp>
      <p:sp>
        <p:nvSpPr>
          <p:cNvPr id="3" name="Content Placeholder 2">
            <a:extLst>
              <a:ext uri="{FF2B5EF4-FFF2-40B4-BE49-F238E27FC236}">
                <a16:creationId xmlns:a16="http://schemas.microsoft.com/office/drawing/2014/main" id="{44DBBC7B-2BDC-0B42-A10F-8C68D0DD3508}"/>
              </a:ext>
            </a:extLst>
          </p:cNvPr>
          <p:cNvSpPr>
            <a:spLocks noGrp="1"/>
          </p:cNvSpPr>
          <p:nvPr>
            <p:ph idx="1"/>
          </p:nvPr>
        </p:nvSpPr>
        <p:spPr/>
        <p:txBody>
          <a:bodyPr/>
          <a:lstStyle/>
          <a:p>
            <a:r>
              <a:rPr lang="en-US"/>
              <a:t>different operationalizations, some more fine-grained, others more coares-grained</a:t>
            </a:r>
          </a:p>
          <a:p>
            <a:r>
              <a:rPr lang="en-US"/>
              <a:t>Example: binary categorization animate/inanimate</a:t>
            </a:r>
          </a:p>
          <a:p>
            <a:pPr lvl="1"/>
            <a:r>
              <a:rPr lang="en-US"/>
              <a:t>But: Are bacteria and viruses animate or inanimate?</a:t>
            </a:r>
          </a:p>
          <a:p>
            <a:pPr lvl="1"/>
            <a:r>
              <a:rPr lang="en-US"/>
              <a:t>What about plants, plancton, ...?</a:t>
            </a:r>
          </a:p>
          <a:p>
            <a:r>
              <a:rPr lang="en-US">
                <a:sym typeface="Wingdings" pitchFamily="2" charset="2"/>
              </a:rPr>
              <a:t> Annotation = Interpretation!</a:t>
            </a:r>
          </a:p>
          <a:p>
            <a:r>
              <a:rPr lang="en-US">
                <a:sym typeface="Wingdings" pitchFamily="2" charset="2"/>
              </a:rPr>
              <a:t>Hence: maximal transparency about annotation criteria is important!</a:t>
            </a:r>
            <a:endParaRPr lang="en-US"/>
          </a:p>
        </p:txBody>
      </p:sp>
      <p:sp>
        <p:nvSpPr>
          <p:cNvPr id="4" name="Slide Number Placeholder 3">
            <a:extLst>
              <a:ext uri="{FF2B5EF4-FFF2-40B4-BE49-F238E27FC236}">
                <a16:creationId xmlns:a16="http://schemas.microsoft.com/office/drawing/2014/main" id="{165A1572-C292-4E45-80AB-FE2A081210D6}"/>
              </a:ext>
            </a:extLst>
          </p:cNvPr>
          <p:cNvSpPr>
            <a:spLocks noGrp="1"/>
          </p:cNvSpPr>
          <p:nvPr>
            <p:ph type="sldNum" sz="quarter" idx="12"/>
          </p:nvPr>
        </p:nvSpPr>
        <p:spPr/>
        <p:txBody>
          <a:bodyPr/>
          <a:lstStyle/>
          <a:p>
            <a:fld id="{6C6AE60A-B69C-4790-82F7-3882EDF23186}" type="slidenum">
              <a:rPr lang="de-DE" smtClean="0"/>
              <a:t>139</a:t>
            </a:fld>
            <a:endParaRPr lang="de-DE"/>
          </a:p>
        </p:txBody>
      </p:sp>
    </p:spTree>
    <p:extLst>
      <p:ext uri="{BB962C8B-B14F-4D97-AF65-F5344CB8AC3E}">
        <p14:creationId xmlns:p14="http://schemas.microsoft.com/office/powerpoint/2010/main" val="418668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a:stretch>
            <a:fillRect/>
          </a:stretch>
        </p:blipFill>
        <p:spPr>
          <a:xfrm>
            <a:off x="1763688" y="1604193"/>
            <a:ext cx="6054625" cy="4946970"/>
          </a:xfrm>
          <a:prstGeom prst="rect">
            <a:avLst/>
          </a:prstGeom>
        </p:spPr>
      </p:pic>
      <p:sp>
        <p:nvSpPr>
          <p:cNvPr id="6" name="Foliennummernplatzhalter 5"/>
          <p:cNvSpPr>
            <a:spLocks noGrp="1"/>
          </p:cNvSpPr>
          <p:nvPr>
            <p:ph type="sldNum" sz="quarter" idx="12"/>
          </p:nvPr>
        </p:nvSpPr>
        <p:spPr/>
        <p:txBody>
          <a:bodyPr/>
          <a:lstStyle/>
          <a:p>
            <a:fld id="{6C6AE60A-B69C-4790-82F7-3882EDF23186}" type="slidenum">
              <a:rPr lang="de-DE" smtClean="0"/>
              <a:t>14</a:t>
            </a:fld>
            <a:endParaRPr lang="de-DE"/>
          </a:p>
        </p:txBody>
      </p:sp>
    </p:spTree>
    <p:extLst>
      <p:ext uri="{BB962C8B-B14F-4D97-AF65-F5344CB8AC3E}">
        <p14:creationId xmlns:p14="http://schemas.microsoft.com/office/powerpoint/2010/main" val="262030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C405-FC9B-1244-832A-2BDAC6D48710}"/>
              </a:ext>
            </a:extLst>
          </p:cNvPr>
          <p:cNvSpPr>
            <a:spLocks noGrp="1"/>
          </p:cNvSpPr>
          <p:nvPr>
            <p:ph type="title"/>
          </p:nvPr>
        </p:nvSpPr>
        <p:spPr/>
        <p:txBody>
          <a:bodyPr/>
          <a:lstStyle/>
          <a:p>
            <a:r>
              <a:rPr lang="en-US"/>
              <a:t>Annotation guidelines</a:t>
            </a:r>
          </a:p>
        </p:txBody>
      </p:sp>
      <p:sp>
        <p:nvSpPr>
          <p:cNvPr id="3" name="Content Placeholder 2">
            <a:extLst>
              <a:ext uri="{FF2B5EF4-FFF2-40B4-BE49-F238E27FC236}">
                <a16:creationId xmlns:a16="http://schemas.microsoft.com/office/drawing/2014/main" id="{FCEFFC60-1A4B-C24A-83BC-66982BDF4237}"/>
              </a:ext>
            </a:extLst>
          </p:cNvPr>
          <p:cNvSpPr>
            <a:spLocks noGrp="1"/>
          </p:cNvSpPr>
          <p:nvPr>
            <p:ph idx="1"/>
          </p:nvPr>
        </p:nvSpPr>
        <p:spPr/>
        <p:txBody>
          <a:bodyPr/>
          <a:lstStyle/>
          <a:p>
            <a:r>
              <a:rPr lang="en-US"/>
              <a:t>precise and transparent presentation of the annotation criteria</a:t>
            </a:r>
          </a:p>
          <a:p>
            <a:r>
              <a:rPr lang="en-US"/>
              <a:t>Principle of reproducibility and replicability</a:t>
            </a:r>
          </a:p>
          <a:p>
            <a:r>
              <a:rPr lang="en-US"/>
              <a:t>clear critera: when independent coders use the criteria, they should ideally arrive at the same results</a:t>
            </a:r>
          </a:p>
        </p:txBody>
      </p:sp>
      <p:sp>
        <p:nvSpPr>
          <p:cNvPr id="4" name="Slide Number Placeholder 3">
            <a:extLst>
              <a:ext uri="{FF2B5EF4-FFF2-40B4-BE49-F238E27FC236}">
                <a16:creationId xmlns:a16="http://schemas.microsoft.com/office/drawing/2014/main" id="{B0BF0810-055E-7540-A1DC-634787811E30}"/>
              </a:ext>
            </a:extLst>
          </p:cNvPr>
          <p:cNvSpPr>
            <a:spLocks noGrp="1"/>
          </p:cNvSpPr>
          <p:nvPr>
            <p:ph type="sldNum" sz="quarter" idx="12"/>
          </p:nvPr>
        </p:nvSpPr>
        <p:spPr/>
        <p:txBody>
          <a:bodyPr/>
          <a:lstStyle/>
          <a:p>
            <a:fld id="{6C6AE60A-B69C-4790-82F7-3882EDF23186}" type="slidenum">
              <a:rPr lang="de-DE" smtClean="0"/>
              <a:t>140</a:t>
            </a:fld>
            <a:endParaRPr lang="de-DE"/>
          </a:p>
        </p:txBody>
      </p:sp>
    </p:spTree>
    <p:extLst>
      <p:ext uri="{BB962C8B-B14F-4D97-AF65-F5344CB8AC3E}">
        <p14:creationId xmlns:p14="http://schemas.microsoft.com/office/powerpoint/2010/main" val="413311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D9B0-84E8-A6C6-E060-91217B6CC662}"/>
              </a:ext>
            </a:extLst>
          </p:cNvPr>
          <p:cNvSpPr>
            <a:spLocks noGrp="1"/>
          </p:cNvSpPr>
          <p:nvPr>
            <p:ph type="title"/>
          </p:nvPr>
        </p:nvSpPr>
        <p:spPr/>
        <p:txBody>
          <a:bodyPr/>
          <a:lstStyle/>
          <a:p>
            <a:r>
              <a:rPr lang="en-DE"/>
              <a:t>MAMA cycle</a:t>
            </a:r>
          </a:p>
        </p:txBody>
      </p:sp>
      <p:sp>
        <p:nvSpPr>
          <p:cNvPr id="4" name="Slide Number Placeholder 3">
            <a:extLst>
              <a:ext uri="{FF2B5EF4-FFF2-40B4-BE49-F238E27FC236}">
                <a16:creationId xmlns:a16="http://schemas.microsoft.com/office/drawing/2014/main" id="{CAD171FD-F74F-5F2E-7269-D77C68354F3E}"/>
              </a:ext>
            </a:extLst>
          </p:cNvPr>
          <p:cNvSpPr>
            <a:spLocks noGrp="1"/>
          </p:cNvSpPr>
          <p:nvPr>
            <p:ph type="sldNum" sz="quarter" idx="12"/>
          </p:nvPr>
        </p:nvSpPr>
        <p:spPr/>
        <p:txBody>
          <a:bodyPr/>
          <a:lstStyle/>
          <a:p>
            <a:fld id="{6C6AE60A-B69C-4790-82F7-3882EDF23186}" type="slidenum">
              <a:rPr lang="de-DE" smtClean="0"/>
              <a:t>141</a:t>
            </a:fld>
            <a:endParaRPr lang="de-DE"/>
          </a:p>
        </p:txBody>
      </p:sp>
      <p:sp>
        <p:nvSpPr>
          <p:cNvPr id="7" name="Oval 6">
            <a:extLst>
              <a:ext uri="{FF2B5EF4-FFF2-40B4-BE49-F238E27FC236}">
                <a16:creationId xmlns:a16="http://schemas.microsoft.com/office/drawing/2014/main" id="{6C671D43-FE7D-4FD6-67BC-F5FF51D42D67}"/>
              </a:ext>
            </a:extLst>
          </p:cNvPr>
          <p:cNvSpPr/>
          <p:nvPr/>
        </p:nvSpPr>
        <p:spPr>
          <a:xfrm>
            <a:off x="2451415" y="1845212"/>
            <a:ext cx="4069432" cy="4104456"/>
          </a:xfrm>
          <a:prstGeom prst="ellipse">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a:p>
        </p:txBody>
      </p:sp>
      <p:sp>
        <p:nvSpPr>
          <p:cNvPr id="8" name="Rectangle 7">
            <a:extLst>
              <a:ext uri="{FF2B5EF4-FFF2-40B4-BE49-F238E27FC236}">
                <a16:creationId xmlns:a16="http://schemas.microsoft.com/office/drawing/2014/main" id="{C6F594B2-0DE4-5DB1-5973-0A7E4659501D}"/>
              </a:ext>
            </a:extLst>
          </p:cNvPr>
          <p:cNvSpPr/>
          <p:nvPr/>
        </p:nvSpPr>
        <p:spPr>
          <a:xfrm>
            <a:off x="1119267" y="3596021"/>
            <a:ext cx="2664296" cy="5760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a:solidFill>
                  <a:schemeClr val="tx1"/>
                </a:solidFill>
              </a:rPr>
              <a:t>Model / guidelines</a:t>
            </a:r>
          </a:p>
        </p:txBody>
      </p:sp>
      <p:sp>
        <p:nvSpPr>
          <p:cNvPr id="9" name="Rectangle 8">
            <a:extLst>
              <a:ext uri="{FF2B5EF4-FFF2-40B4-BE49-F238E27FC236}">
                <a16:creationId xmlns:a16="http://schemas.microsoft.com/office/drawing/2014/main" id="{90ED728B-7388-65D0-60A7-6FA2E6E21941}"/>
              </a:ext>
            </a:extLst>
          </p:cNvPr>
          <p:cNvSpPr/>
          <p:nvPr/>
        </p:nvSpPr>
        <p:spPr>
          <a:xfrm>
            <a:off x="5115711" y="3596021"/>
            <a:ext cx="2664296" cy="5760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a:solidFill>
                  <a:schemeClr val="tx1"/>
                </a:solidFill>
              </a:rPr>
              <a:t>Model / guidelines</a:t>
            </a:r>
          </a:p>
        </p:txBody>
      </p:sp>
      <p:sp>
        <p:nvSpPr>
          <p:cNvPr id="10" name="Rectangle 9">
            <a:extLst>
              <a:ext uri="{FF2B5EF4-FFF2-40B4-BE49-F238E27FC236}">
                <a16:creationId xmlns:a16="http://schemas.microsoft.com/office/drawing/2014/main" id="{21DE0537-536B-EA06-828D-F36E21EFED39}"/>
              </a:ext>
            </a:extLst>
          </p:cNvPr>
          <p:cNvSpPr/>
          <p:nvPr/>
        </p:nvSpPr>
        <p:spPr>
          <a:xfrm>
            <a:off x="3777122" y="1642733"/>
            <a:ext cx="1418017" cy="5760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a:solidFill>
                  <a:schemeClr val="tx1"/>
                </a:solidFill>
              </a:rPr>
              <a:t>Annotation</a:t>
            </a:r>
          </a:p>
        </p:txBody>
      </p:sp>
      <p:sp>
        <p:nvSpPr>
          <p:cNvPr id="11" name="Rectangle 10">
            <a:extLst>
              <a:ext uri="{FF2B5EF4-FFF2-40B4-BE49-F238E27FC236}">
                <a16:creationId xmlns:a16="http://schemas.microsoft.com/office/drawing/2014/main" id="{27A7CB27-4292-8CF7-6D19-CD48C2C236E1}"/>
              </a:ext>
            </a:extLst>
          </p:cNvPr>
          <p:cNvSpPr/>
          <p:nvPr/>
        </p:nvSpPr>
        <p:spPr>
          <a:xfrm>
            <a:off x="3777121" y="5661636"/>
            <a:ext cx="1418017" cy="5760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a:solidFill>
                  <a:schemeClr val="tx1"/>
                </a:solidFill>
              </a:rPr>
              <a:t>Annotation</a:t>
            </a:r>
          </a:p>
        </p:txBody>
      </p:sp>
    </p:spTree>
    <p:extLst>
      <p:ext uri="{BB962C8B-B14F-4D97-AF65-F5344CB8AC3E}">
        <p14:creationId xmlns:p14="http://schemas.microsoft.com/office/powerpoint/2010/main" val="3221514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7E66-ED52-A54E-A12B-38A872F4ECFF}"/>
              </a:ext>
            </a:extLst>
          </p:cNvPr>
          <p:cNvSpPr>
            <a:spLocks noGrp="1"/>
          </p:cNvSpPr>
          <p:nvPr>
            <p:ph type="title"/>
          </p:nvPr>
        </p:nvSpPr>
        <p:spPr/>
        <p:txBody>
          <a:bodyPr/>
          <a:lstStyle/>
          <a:p>
            <a:r>
              <a:rPr lang="en-US"/>
              <a:t>Annotation tools</a:t>
            </a:r>
          </a:p>
        </p:txBody>
      </p:sp>
      <p:sp>
        <p:nvSpPr>
          <p:cNvPr id="3" name="Content Placeholder 2">
            <a:extLst>
              <a:ext uri="{FF2B5EF4-FFF2-40B4-BE49-F238E27FC236}">
                <a16:creationId xmlns:a16="http://schemas.microsoft.com/office/drawing/2014/main" id="{772EAFA1-01F3-1C4E-AD3C-8F1D594B3E71}"/>
              </a:ext>
            </a:extLst>
          </p:cNvPr>
          <p:cNvSpPr>
            <a:spLocks noGrp="1"/>
          </p:cNvSpPr>
          <p:nvPr>
            <p:ph idx="1"/>
          </p:nvPr>
        </p:nvSpPr>
        <p:spPr/>
        <p:txBody>
          <a:bodyPr/>
          <a:lstStyle/>
          <a:p>
            <a:r>
              <a:rPr lang="en-US"/>
              <a:t>Multi-layer: e.g. GATE, INCEpTION (successor of WebAnno), MMAX2</a:t>
            </a:r>
          </a:p>
          <a:p>
            <a:endParaRPr lang="en-US"/>
          </a:p>
          <a:p>
            <a:r>
              <a:rPr lang="en-US"/>
              <a:t>for multimedia data:</a:t>
            </a:r>
          </a:p>
          <a:p>
            <a:pPr lvl="1"/>
            <a:r>
              <a:rPr lang="en-US"/>
              <a:t>ELAN</a:t>
            </a:r>
          </a:p>
          <a:p>
            <a:pPr lvl="1"/>
            <a:r>
              <a:rPr lang="en-US"/>
              <a:t>EXmaralda</a:t>
            </a:r>
          </a:p>
        </p:txBody>
      </p:sp>
      <p:sp>
        <p:nvSpPr>
          <p:cNvPr id="4" name="Slide Number Placeholder 3">
            <a:extLst>
              <a:ext uri="{FF2B5EF4-FFF2-40B4-BE49-F238E27FC236}">
                <a16:creationId xmlns:a16="http://schemas.microsoft.com/office/drawing/2014/main" id="{3FBF6CA2-F9CF-F14D-B04C-459B58541588}"/>
              </a:ext>
            </a:extLst>
          </p:cNvPr>
          <p:cNvSpPr>
            <a:spLocks noGrp="1"/>
          </p:cNvSpPr>
          <p:nvPr>
            <p:ph type="sldNum" sz="quarter" idx="12"/>
          </p:nvPr>
        </p:nvSpPr>
        <p:spPr/>
        <p:txBody>
          <a:bodyPr/>
          <a:lstStyle/>
          <a:p>
            <a:fld id="{6C6AE60A-B69C-4790-82F7-3882EDF23186}" type="slidenum">
              <a:rPr lang="de-DE" smtClean="0"/>
              <a:t>142</a:t>
            </a:fld>
            <a:endParaRPr lang="de-DE"/>
          </a:p>
        </p:txBody>
      </p:sp>
      <p:pic>
        <p:nvPicPr>
          <p:cNvPr id="1026" name="Picture 2" descr="exmaralda.org">
            <a:extLst>
              <a:ext uri="{FF2B5EF4-FFF2-40B4-BE49-F238E27FC236}">
                <a16:creationId xmlns:a16="http://schemas.microsoft.com/office/drawing/2014/main" id="{8D050D8F-3D6D-8E44-860A-3B0998B89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4" y="5313363"/>
            <a:ext cx="40640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lan annotation">
            <a:extLst>
              <a:ext uri="{FF2B5EF4-FFF2-40B4-BE49-F238E27FC236}">
                <a16:creationId xmlns:a16="http://schemas.microsoft.com/office/drawing/2014/main" id="{7352A2ED-AC92-9D47-9C11-3D9A79611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896016"/>
            <a:ext cx="4784402" cy="313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2307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3EC6-B485-214C-B757-FB66117CEF40}"/>
              </a:ext>
            </a:extLst>
          </p:cNvPr>
          <p:cNvSpPr>
            <a:spLocks noGrp="1"/>
          </p:cNvSpPr>
          <p:nvPr>
            <p:ph type="title"/>
          </p:nvPr>
        </p:nvSpPr>
        <p:spPr/>
        <p:txBody>
          <a:bodyPr/>
          <a:lstStyle/>
          <a:p>
            <a:r>
              <a:rPr lang="en-US"/>
              <a:t>Inter-Annotator Agreement</a:t>
            </a:r>
          </a:p>
        </p:txBody>
      </p:sp>
      <p:graphicFrame>
        <p:nvGraphicFramePr>
          <p:cNvPr id="6" name="Content Placeholder 5">
            <a:extLst>
              <a:ext uri="{FF2B5EF4-FFF2-40B4-BE49-F238E27FC236}">
                <a16:creationId xmlns:a16="http://schemas.microsoft.com/office/drawing/2014/main" id="{F2F8C66E-2067-A64D-9552-19ACDA97C640}"/>
              </a:ext>
            </a:extLst>
          </p:cNvPr>
          <p:cNvGraphicFramePr>
            <a:graphicFrameLocks noGrp="1"/>
          </p:cNvGraphicFramePr>
          <p:nvPr>
            <p:ph idx="1"/>
            <p:extLst>
              <p:ext uri="{D42A27DB-BD31-4B8C-83A1-F6EECF244321}">
                <p14:modId xmlns:p14="http://schemas.microsoft.com/office/powerpoint/2010/main" val="3723010379"/>
              </p:ext>
            </p:extLst>
          </p:nvPr>
        </p:nvGraphicFramePr>
        <p:xfrm>
          <a:off x="518864" y="2276872"/>
          <a:ext cx="8229600" cy="1854200"/>
        </p:xfrm>
        <a:graphic>
          <a:graphicData uri="http://schemas.openxmlformats.org/drawingml/2006/table">
            <a:tbl>
              <a:tblPr firstRow="1" firstCol="1" bandRow="1">
                <a:tableStyleId>{5C22544A-7EE6-4342-B048-85BDC9FD1C3A}</a:tableStyleId>
              </a:tblPr>
              <a:tblGrid>
                <a:gridCol w="1645920">
                  <a:extLst>
                    <a:ext uri="{9D8B030D-6E8A-4147-A177-3AD203B41FA5}">
                      <a16:colId xmlns:a16="http://schemas.microsoft.com/office/drawing/2014/main" val="1299606856"/>
                    </a:ext>
                  </a:extLst>
                </a:gridCol>
                <a:gridCol w="1645920">
                  <a:extLst>
                    <a:ext uri="{9D8B030D-6E8A-4147-A177-3AD203B41FA5}">
                      <a16:colId xmlns:a16="http://schemas.microsoft.com/office/drawing/2014/main" val="2625557393"/>
                    </a:ext>
                  </a:extLst>
                </a:gridCol>
                <a:gridCol w="1645920">
                  <a:extLst>
                    <a:ext uri="{9D8B030D-6E8A-4147-A177-3AD203B41FA5}">
                      <a16:colId xmlns:a16="http://schemas.microsoft.com/office/drawing/2014/main" val="1741890137"/>
                    </a:ext>
                  </a:extLst>
                </a:gridCol>
                <a:gridCol w="1645920">
                  <a:extLst>
                    <a:ext uri="{9D8B030D-6E8A-4147-A177-3AD203B41FA5}">
                      <a16:colId xmlns:a16="http://schemas.microsoft.com/office/drawing/2014/main" val="4019731398"/>
                    </a:ext>
                  </a:extLst>
                </a:gridCol>
                <a:gridCol w="1645920">
                  <a:extLst>
                    <a:ext uri="{9D8B030D-6E8A-4147-A177-3AD203B41FA5}">
                      <a16:colId xmlns:a16="http://schemas.microsoft.com/office/drawing/2014/main" val="3095979221"/>
                    </a:ext>
                  </a:extLst>
                </a:gridCol>
              </a:tblGrid>
              <a:tr h="370840">
                <a:tc>
                  <a:txBody>
                    <a:bodyPr/>
                    <a:lstStyle/>
                    <a:p>
                      <a:endParaRPr lang="en-US"/>
                    </a:p>
                  </a:txBody>
                  <a:tcPr/>
                </a:tc>
                <a:tc>
                  <a:txBody>
                    <a:bodyPr/>
                    <a:lstStyle/>
                    <a:p>
                      <a:r>
                        <a:rPr lang="en-US"/>
                        <a:t>belebt</a:t>
                      </a:r>
                    </a:p>
                  </a:txBody>
                  <a:tcPr/>
                </a:tc>
                <a:tc>
                  <a:txBody>
                    <a:bodyPr/>
                    <a:lstStyle/>
                    <a:p>
                      <a:r>
                        <a:rPr lang="en-US"/>
                        <a:t>unbelebt</a:t>
                      </a:r>
                    </a:p>
                  </a:txBody>
                  <a:tcPr/>
                </a:tc>
                <a:tc>
                  <a:txBody>
                    <a:bodyPr/>
                    <a:lstStyle/>
                    <a:p>
                      <a:r>
                        <a:rPr lang="en-US"/>
                        <a:t>abstrakt</a:t>
                      </a:r>
                    </a:p>
                  </a:txBody>
                  <a:tcPr>
                    <a:lnR w="12700" cap="flat" cmpd="sng" algn="ctr">
                      <a:solidFill>
                        <a:schemeClr val="tx1"/>
                      </a:solidFill>
                      <a:prstDash val="solid"/>
                      <a:round/>
                      <a:headEnd type="none" w="med" len="med"/>
                      <a:tailEnd type="none" w="med" len="med"/>
                    </a:lnR>
                  </a:tcPr>
                </a:tc>
                <a:tc>
                  <a:txBody>
                    <a:bodyPr/>
                    <a:lstStyle/>
                    <a:p>
                      <a:r>
                        <a:rPr lang="en-US"/>
                        <a:t>Summe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32951331"/>
                  </a:ext>
                </a:extLst>
              </a:tr>
              <a:tr h="370840">
                <a:tc>
                  <a:txBody>
                    <a:bodyPr/>
                    <a:lstStyle/>
                    <a:p>
                      <a:r>
                        <a:rPr lang="en-US"/>
                        <a:t>belebt</a:t>
                      </a:r>
                    </a:p>
                  </a:txBody>
                  <a:tcPr/>
                </a:tc>
                <a:tc>
                  <a:txBody>
                    <a:bodyPr/>
                    <a:lstStyle/>
                    <a:p>
                      <a:r>
                        <a:rPr lang="en-US"/>
                        <a:t>5</a:t>
                      </a:r>
                    </a:p>
                  </a:txBody>
                  <a:tcPr/>
                </a:tc>
                <a:tc>
                  <a:txBody>
                    <a:bodyPr/>
                    <a:lstStyle/>
                    <a:p>
                      <a:r>
                        <a:rPr lang="en-US"/>
                        <a:t>7</a:t>
                      </a:r>
                    </a:p>
                  </a:txBody>
                  <a:tcPr/>
                </a:tc>
                <a:tc>
                  <a:txBody>
                    <a:bodyPr/>
                    <a:lstStyle/>
                    <a:p>
                      <a:r>
                        <a:rPr lang="en-US"/>
                        <a:t>10</a:t>
                      </a:r>
                    </a:p>
                  </a:txBody>
                  <a:tcPr>
                    <a:lnR w="12700" cap="flat" cmpd="sng" algn="ctr">
                      <a:solidFill>
                        <a:schemeClr val="tx1"/>
                      </a:solidFill>
                      <a:prstDash val="solid"/>
                      <a:round/>
                      <a:headEnd type="none" w="med" len="med"/>
                      <a:tailEnd type="none" w="med" len="med"/>
                    </a:lnR>
                  </a:tcPr>
                </a:tc>
                <a:tc>
                  <a:txBody>
                    <a:bodyPr/>
                    <a:lstStyle/>
                    <a:p>
                      <a:r>
                        <a:rPr lang="en-US"/>
                        <a:t>22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32782451"/>
                  </a:ext>
                </a:extLst>
              </a:tr>
              <a:tr h="370840">
                <a:tc>
                  <a:txBody>
                    <a:bodyPr/>
                    <a:lstStyle/>
                    <a:p>
                      <a:r>
                        <a:rPr lang="en-US"/>
                        <a:t>unbelebt</a:t>
                      </a:r>
                    </a:p>
                  </a:txBody>
                  <a:tcPr/>
                </a:tc>
                <a:tc>
                  <a:txBody>
                    <a:bodyPr/>
                    <a:lstStyle/>
                    <a:p>
                      <a:r>
                        <a:rPr lang="en-US"/>
                        <a:t>7</a:t>
                      </a:r>
                    </a:p>
                  </a:txBody>
                  <a:tcPr/>
                </a:tc>
                <a:tc>
                  <a:txBody>
                    <a:bodyPr/>
                    <a:lstStyle/>
                    <a:p>
                      <a:r>
                        <a:rPr lang="en-US"/>
                        <a:t>8</a:t>
                      </a:r>
                    </a:p>
                  </a:txBody>
                  <a:tcPr/>
                </a:tc>
                <a:tc>
                  <a:txBody>
                    <a:bodyPr/>
                    <a:lstStyle/>
                    <a:p>
                      <a:r>
                        <a:rPr lang="en-US"/>
                        <a:t>5</a:t>
                      </a:r>
                    </a:p>
                  </a:txBody>
                  <a:tcPr>
                    <a:lnR w="12700" cap="flat" cmpd="sng" algn="ctr">
                      <a:solidFill>
                        <a:schemeClr val="tx1"/>
                      </a:solidFill>
                      <a:prstDash val="solid"/>
                      <a:round/>
                      <a:headEnd type="none" w="med" len="med"/>
                      <a:tailEnd type="none" w="med" len="med"/>
                    </a:lnR>
                  </a:tcPr>
                </a:tc>
                <a:tc>
                  <a:txBody>
                    <a:bodyPr/>
                    <a:lstStyle/>
                    <a:p>
                      <a:r>
                        <a:rPr lang="en-US"/>
                        <a:t>20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7595569"/>
                  </a:ext>
                </a:extLst>
              </a:tr>
              <a:tr h="370840">
                <a:tc>
                  <a:txBody>
                    <a:bodyPr/>
                    <a:lstStyle/>
                    <a:p>
                      <a:r>
                        <a:rPr lang="en-US"/>
                        <a:t>abstrakt</a:t>
                      </a:r>
                    </a:p>
                  </a:txBody>
                  <a:tcPr>
                    <a:lnB w="12700" cap="flat" cmpd="sng" algn="ctr">
                      <a:solidFill>
                        <a:schemeClr val="tx1"/>
                      </a:solidFill>
                      <a:prstDash val="solid"/>
                      <a:round/>
                      <a:headEnd type="none" w="med" len="med"/>
                      <a:tailEnd type="none" w="med" len="med"/>
                    </a:lnB>
                  </a:tcPr>
                </a:tc>
                <a:tc>
                  <a:txBody>
                    <a:bodyPr/>
                    <a:lstStyle/>
                    <a:p>
                      <a:r>
                        <a:rPr lang="en-US"/>
                        <a:t>3</a:t>
                      </a:r>
                    </a:p>
                  </a:txBody>
                  <a:tcPr>
                    <a:lnB w="12700" cap="flat" cmpd="sng" algn="ctr">
                      <a:solidFill>
                        <a:schemeClr val="tx1"/>
                      </a:solidFill>
                      <a:prstDash val="solid"/>
                      <a:round/>
                      <a:headEnd type="none" w="med" len="med"/>
                      <a:tailEnd type="none" w="med" len="med"/>
                    </a:lnB>
                  </a:tcPr>
                </a:tc>
                <a:tc>
                  <a:txBody>
                    <a:bodyPr/>
                    <a:lstStyle/>
                    <a:p>
                      <a:r>
                        <a:rPr lang="en-US"/>
                        <a:t>5</a:t>
                      </a:r>
                    </a:p>
                  </a:txBody>
                  <a:tcPr>
                    <a:lnB w="12700" cap="flat" cmpd="sng" algn="ctr">
                      <a:solidFill>
                        <a:schemeClr val="tx1"/>
                      </a:solidFill>
                      <a:prstDash val="solid"/>
                      <a:round/>
                      <a:headEnd type="none" w="med" len="med"/>
                      <a:tailEnd type="none" w="med" len="med"/>
                    </a:lnB>
                  </a:tcPr>
                </a:tc>
                <a:tc>
                  <a:txBody>
                    <a:bodyPr/>
                    <a:lstStyle/>
                    <a:p>
                      <a:r>
                        <a:rPr lang="en-US"/>
                        <a:t>9</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t>17</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617278"/>
                  </a:ext>
                </a:extLst>
              </a:tr>
              <a:tr h="370840">
                <a:tc>
                  <a:txBody>
                    <a:bodyPr/>
                    <a:lstStyle/>
                    <a:p>
                      <a:r>
                        <a:rPr lang="en-US"/>
                        <a:t>Summe</a:t>
                      </a:r>
                    </a:p>
                  </a:txBody>
                  <a:tcPr>
                    <a:lnT w="12700" cap="flat" cmpd="sng" algn="ctr">
                      <a:solidFill>
                        <a:schemeClr val="tx1"/>
                      </a:solidFill>
                      <a:prstDash val="solid"/>
                      <a:round/>
                      <a:headEnd type="none" w="med" len="med"/>
                      <a:tailEnd type="none" w="med" len="med"/>
                    </a:lnT>
                  </a:tcPr>
                </a:tc>
                <a:tc>
                  <a:txBody>
                    <a:bodyPr/>
                    <a:lstStyle/>
                    <a:p>
                      <a:r>
                        <a:rPr lang="en-US"/>
                        <a:t>15</a:t>
                      </a:r>
                    </a:p>
                  </a:txBody>
                  <a:tcPr>
                    <a:lnT w="12700" cap="flat" cmpd="sng" algn="ctr">
                      <a:solidFill>
                        <a:schemeClr val="tx1"/>
                      </a:solidFill>
                      <a:prstDash val="solid"/>
                      <a:round/>
                      <a:headEnd type="none" w="med" len="med"/>
                      <a:tailEnd type="none" w="med" len="med"/>
                    </a:lnT>
                  </a:tcPr>
                </a:tc>
                <a:tc>
                  <a:txBody>
                    <a:bodyPr/>
                    <a:lstStyle/>
                    <a:p>
                      <a:r>
                        <a:rPr lang="en-US"/>
                        <a:t>20</a:t>
                      </a:r>
                    </a:p>
                  </a:txBody>
                  <a:tcPr>
                    <a:lnT w="12700" cap="flat" cmpd="sng" algn="ctr">
                      <a:solidFill>
                        <a:schemeClr val="tx1"/>
                      </a:solidFill>
                      <a:prstDash val="solid"/>
                      <a:round/>
                      <a:headEnd type="none" w="med" len="med"/>
                      <a:tailEnd type="none" w="med" len="med"/>
                    </a:lnT>
                  </a:tcPr>
                </a:tc>
                <a:tc>
                  <a:txBody>
                    <a:bodyPr/>
                    <a:lstStyle/>
                    <a:p>
                      <a:r>
                        <a:rPr lang="en-US"/>
                        <a:t>24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t>59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37657859"/>
                  </a:ext>
                </a:extLst>
              </a:tr>
            </a:tbl>
          </a:graphicData>
        </a:graphic>
      </p:graphicFrame>
      <p:sp>
        <p:nvSpPr>
          <p:cNvPr id="4" name="Slide Number Placeholder 3">
            <a:extLst>
              <a:ext uri="{FF2B5EF4-FFF2-40B4-BE49-F238E27FC236}">
                <a16:creationId xmlns:a16="http://schemas.microsoft.com/office/drawing/2014/main" id="{4B8AB0D0-6C81-624F-8552-729C61D8076B}"/>
              </a:ext>
            </a:extLst>
          </p:cNvPr>
          <p:cNvSpPr>
            <a:spLocks noGrp="1"/>
          </p:cNvSpPr>
          <p:nvPr>
            <p:ph type="sldNum" sz="quarter" idx="12"/>
          </p:nvPr>
        </p:nvSpPr>
        <p:spPr/>
        <p:txBody>
          <a:bodyPr/>
          <a:lstStyle/>
          <a:p>
            <a:fld id="{6C6AE60A-B69C-4790-82F7-3882EDF23186}" type="slidenum">
              <a:rPr lang="de-DE" smtClean="0"/>
              <a:t>143</a:t>
            </a:fld>
            <a:endParaRPr lang="de-DE"/>
          </a:p>
        </p:txBody>
      </p:sp>
      <p:sp>
        <p:nvSpPr>
          <p:cNvPr id="5" name="Rectangle 4">
            <a:extLst>
              <a:ext uri="{FF2B5EF4-FFF2-40B4-BE49-F238E27FC236}">
                <a16:creationId xmlns:a16="http://schemas.microsoft.com/office/drawing/2014/main" id="{89571A91-F5ED-054F-AFDE-19EA8407EBEE}"/>
              </a:ext>
            </a:extLst>
          </p:cNvPr>
          <p:cNvSpPr/>
          <p:nvPr/>
        </p:nvSpPr>
        <p:spPr>
          <a:xfrm rot="759111">
            <a:off x="1795548" y="2948367"/>
            <a:ext cx="4182067" cy="5331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3AC5EF7-88C3-B145-807B-F7413761C518}"/>
                  </a:ext>
                </a:extLst>
              </p:cNvPr>
              <p:cNvSpPr txBox="1"/>
              <p:nvPr/>
            </p:nvSpPr>
            <p:spPr>
              <a:xfrm>
                <a:off x="323528" y="4365104"/>
                <a:ext cx="8363272" cy="2289858"/>
              </a:xfrm>
              <a:prstGeom prst="rect">
                <a:avLst/>
              </a:prstGeom>
              <a:noFill/>
            </p:spPr>
            <p:txBody>
              <a:bodyPr wrap="square" rtlCol="0">
                <a:spAutoFit/>
              </a:bodyPr>
              <a:lstStyle/>
              <a:p>
                <a:pPr marL="285750" indent="-285750">
                  <a:buFont typeface="Arial" panose="020B0604020202020204" pitchFamily="34" charset="0"/>
                  <a:buChar char="•"/>
                </a:pPr>
                <a:r>
                  <a:rPr lang="en-US"/>
                  <a:t>The diagonal values show how many observations are allocated to the same category by the annotators</a:t>
                </a:r>
              </a:p>
              <a:p>
                <a:pPr marL="285750" indent="-285750">
                  <a:buFont typeface="Arial" panose="020B0604020202020204" pitchFamily="34" charset="0"/>
                  <a:buChar char="•"/>
                </a:pPr>
                <a:r>
                  <a:rPr lang="en-US"/>
                  <a:t>By summing up the diagonal values and dviding by the total number of observations, we receive a simple measure of inter-annotator agreement:</a:t>
                </a:r>
              </a:p>
              <a:p>
                <a:pPr marL="285750" indent="-285750">
                  <a:buFont typeface="Arial" panose="020B0604020202020204" pitchFamily="34" charset="0"/>
                  <a:buChar char="•"/>
                </a:pPr>
                <a:endParaRPr lang="en-US"/>
              </a:p>
              <a:p>
                <a:pPr/>
                <a14:m>
                  <m:oMathPara xmlns:m="http://schemas.openxmlformats.org/officeDocument/2006/math">
                    <m:oMathParaPr>
                      <m:jc m:val="center"/>
                    </m:oMathParaPr>
                    <m:oMath xmlns:m="http://schemas.openxmlformats.org/officeDocument/2006/math">
                      <m:r>
                        <a:rPr lang="de-DE" i="1">
                          <a:latin typeface="Cambria Math" panose="02040503050406030204" pitchFamily="18" charset="0"/>
                        </a:rPr>
                        <m:t>𝑝</m:t>
                      </m:r>
                      <m:r>
                        <a:rPr lang="de-DE" i="1">
                          <a:latin typeface="Cambria Math" panose="02040503050406030204" pitchFamily="18" charset="0"/>
                        </a:rPr>
                        <m:t>= </m:t>
                      </m:r>
                      <m:f>
                        <m:fPr>
                          <m:ctrlPr>
                            <a:rPr lang="de-DE" i="1">
                              <a:latin typeface="Cambria Math" panose="02040503050406030204" pitchFamily="18" charset="0"/>
                            </a:rPr>
                          </m:ctrlPr>
                        </m:fPr>
                        <m:num>
                          <m:nary>
                            <m:naryPr>
                              <m:chr m:val="∑"/>
                              <m:subHide m:val="on"/>
                              <m:supHide m:val="on"/>
                              <m:ctrlPr>
                                <a:rPr lang="de-DE" i="1">
                                  <a:latin typeface="Cambria Math" panose="02040503050406030204" pitchFamily="18" charset="0"/>
                                </a:rPr>
                              </m:ctrlPr>
                            </m:naryPr>
                            <m:sub/>
                            <m:sup/>
                            <m:e>
                              <m:r>
                                <a:rPr lang="de-DE" b="0" i="1">
                                  <a:latin typeface="Cambria Math" panose="02040503050406030204" pitchFamily="18" charset="0"/>
                                </a:rPr>
                                <m:t>𝐷𝑖𝑔𝑜𝑛𝑎𝑙</m:t>
                              </m:r>
                              <m:r>
                                <a:rPr lang="de-DE" b="0" i="1">
                                  <a:latin typeface="Cambria Math" panose="02040503050406030204" pitchFamily="18" charset="0"/>
                                </a:rPr>
                                <m:t> </m:t>
                              </m:r>
                              <m:r>
                                <a:rPr lang="de-DE" b="0" i="1">
                                  <a:latin typeface="Cambria Math" panose="02040503050406030204" pitchFamily="18" charset="0"/>
                                </a:rPr>
                                <m:t>𝑓𝑖𝑒𝑙𝑑𝑠</m:t>
                              </m:r>
                            </m:e>
                          </m:nary>
                          <m:r>
                            <m:rPr>
                              <m:nor/>
                            </m:rPr>
                            <a:rPr lang="en-US"/>
                            <m:t> </m:t>
                          </m:r>
                        </m:num>
                        <m:den>
                          <m:r>
                            <a:rPr lang="de-DE" i="1">
                              <a:latin typeface="Cambria Math" panose="02040503050406030204" pitchFamily="18" charset="0"/>
                            </a:rPr>
                            <m:t>𝑛</m:t>
                          </m:r>
                        </m:den>
                      </m:f>
                      <m:r>
                        <a:rPr lang="de-DE" b="0" i="1">
                          <a:latin typeface="Cambria Math" panose="02040503050406030204" pitchFamily="18" charset="0"/>
                        </a:rPr>
                        <m:t>= </m:t>
                      </m:r>
                      <m:f>
                        <m:fPr>
                          <m:ctrlPr>
                            <a:rPr lang="de-DE" b="0" i="1">
                              <a:latin typeface="Cambria Math" panose="02040503050406030204" pitchFamily="18" charset="0"/>
                            </a:rPr>
                          </m:ctrlPr>
                        </m:fPr>
                        <m:num>
                          <m:r>
                            <a:rPr lang="de-DE" b="0" i="1">
                              <a:latin typeface="Cambria Math" panose="02040503050406030204" pitchFamily="18" charset="0"/>
                            </a:rPr>
                            <m:t>(5+8+9)</m:t>
                          </m:r>
                        </m:num>
                        <m:den>
                          <m:r>
                            <a:rPr lang="de-DE" b="0" i="1">
                              <a:latin typeface="Cambria Math" panose="02040503050406030204" pitchFamily="18" charset="0"/>
                            </a:rPr>
                            <m:t>59</m:t>
                          </m:r>
                        </m:den>
                      </m:f>
                      <m:r>
                        <a:rPr lang="de-DE" b="0" i="1">
                          <a:latin typeface="Cambria Math" panose="02040503050406030204" pitchFamily="18" charset="0"/>
                        </a:rPr>
                        <m:t>=0,37</m:t>
                      </m:r>
                    </m:oMath>
                  </m:oMathPara>
                </a14:m>
                <a:endParaRPr lang="en-US"/>
              </a:p>
              <a:p>
                <a:pPr marL="285750" indent="-285750">
                  <a:buFont typeface="Arial" panose="020B0604020202020204" pitchFamily="34" charset="0"/>
                  <a:buChar char="•"/>
                </a:pPr>
                <a:endParaRPr lang="en-US"/>
              </a:p>
            </p:txBody>
          </p:sp>
        </mc:Choice>
        <mc:Fallback>
          <p:sp>
            <p:nvSpPr>
              <p:cNvPr id="8" name="TextBox 7">
                <a:extLst>
                  <a:ext uri="{FF2B5EF4-FFF2-40B4-BE49-F238E27FC236}">
                    <a16:creationId xmlns:a16="http://schemas.microsoft.com/office/drawing/2014/main" id="{D3AC5EF7-88C3-B145-807B-F7413761C518}"/>
                  </a:ext>
                </a:extLst>
              </p:cNvPr>
              <p:cNvSpPr txBox="1">
                <a:spLocks noRot="1" noChangeAspect="1" noMove="1" noResize="1" noEditPoints="1" noAdjustHandles="1" noChangeArrowheads="1" noChangeShapeType="1" noTextEdit="1"/>
              </p:cNvSpPr>
              <p:nvPr/>
            </p:nvSpPr>
            <p:spPr>
              <a:xfrm>
                <a:off x="323528" y="4365104"/>
                <a:ext cx="8363272" cy="2289858"/>
              </a:xfrm>
              <a:prstGeom prst="rect">
                <a:avLst/>
              </a:prstGeom>
              <a:blipFill>
                <a:blip r:embed="rId2"/>
                <a:stretch>
                  <a:fillRect l="-455" t="-1099" b="-3297"/>
                </a:stretch>
              </a:blipFill>
            </p:spPr>
            <p:txBody>
              <a:bodyPr/>
              <a:lstStyle/>
              <a:p>
                <a:r>
                  <a:rPr lang="en-DE">
                    <a:noFill/>
                  </a:rPr>
                  <a:t> </a:t>
                </a:r>
              </a:p>
            </p:txBody>
          </p:sp>
        </mc:Fallback>
      </mc:AlternateContent>
      <p:sp>
        <p:nvSpPr>
          <p:cNvPr id="9" name="TextBox 8">
            <a:extLst>
              <a:ext uri="{FF2B5EF4-FFF2-40B4-BE49-F238E27FC236}">
                <a16:creationId xmlns:a16="http://schemas.microsoft.com/office/drawing/2014/main" id="{EA01AA11-F88C-2C43-8ED4-5A13DA5D000B}"/>
              </a:ext>
            </a:extLst>
          </p:cNvPr>
          <p:cNvSpPr txBox="1"/>
          <p:nvPr/>
        </p:nvSpPr>
        <p:spPr>
          <a:xfrm>
            <a:off x="518864" y="1844824"/>
            <a:ext cx="8229600" cy="369332"/>
          </a:xfrm>
          <a:prstGeom prst="rect">
            <a:avLst/>
          </a:prstGeom>
          <a:noFill/>
        </p:spPr>
        <p:txBody>
          <a:bodyPr wrap="square" rtlCol="0">
            <a:spAutoFit/>
          </a:bodyPr>
          <a:lstStyle/>
          <a:p>
            <a:pPr algn="ctr"/>
            <a:r>
              <a:rPr lang="en-US"/>
              <a:t>Annotator/in A</a:t>
            </a:r>
          </a:p>
        </p:txBody>
      </p:sp>
      <p:sp>
        <p:nvSpPr>
          <p:cNvPr id="10" name="TextBox 9">
            <a:extLst>
              <a:ext uri="{FF2B5EF4-FFF2-40B4-BE49-F238E27FC236}">
                <a16:creationId xmlns:a16="http://schemas.microsoft.com/office/drawing/2014/main" id="{ABB96116-515D-7840-97A6-47E49385F4EF}"/>
              </a:ext>
            </a:extLst>
          </p:cNvPr>
          <p:cNvSpPr txBox="1"/>
          <p:nvPr/>
        </p:nvSpPr>
        <p:spPr>
          <a:xfrm rot="16200000">
            <a:off x="-1092477" y="3019306"/>
            <a:ext cx="2871936" cy="369332"/>
          </a:xfrm>
          <a:prstGeom prst="rect">
            <a:avLst/>
          </a:prstGeom>
          <a:noFill/>
        </p:spPr>
        <p:txBody>
          <a:bodyPr wrap="square" rtlCol="0">
            <a:spAutoFit/>
          </a:bodyPr>
          <a:lstStyle/>
          <a:p>
            <a:pPr algn="ctr"/>
            <a:r>
              <a:rPr lang="en-US"/>
              <a:t>Annotator/in B</a:t>
            </a:r>
          </a:p>
        </p:txBody>
      </p:sp>
    </p:spTree>
    <p:extLst>
      <p:ext uri="{BB962C8B-B14F-4D97-AF65-F5344CB8AC3E}">
        <p14:creationId xmlns:p14="http://schemas.microsoft.com/office/powerpoint/2010/main" val="200261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316-FB5F-5843-9FF0-BB9E9C0F88BE}"/>
              </a:ext>
            </a:extLst>
          </p:cNvPr>
          <p:cNvSpPr>
            <a:spLocks noGrp="1"/>
          </p:cNvSpPr>
          <p:nvPr>
            <p:ph type="title"/>
          </p:nvPr>
        </p:nvSpPr>
        <p:spPr/>
        <p:txBody>
          <a:bodyPr/>
          <a:lstStyle/>
          <a:p>
            <a:r>
              <a:rPr lang="en-US"/>
              <a:t>Inter-Annotator Agreement</a:t>
            </a:r>
          </a:p>
        </p:txBody>
      </p:sp>
      <p:sp>
        <p:nvSpPr>
          <p:cNvPr id="3" name="Content Placeholder 2">
            <a:extLst>
              <a:ext uri="{FF2B5EF4-FFF2-40B4-BE49-F238E27FC236}">
                <a16:creationId xmlns:a16="http://schemas.microsoft.com/office/drawing/2014/main" id="{6194AC66-F266-CA45-B428-1B875D68D21F}"/>
              </a:ext>
            </a:extLst>
          </p:cNvPr>
          <p:cNvSpPr>
            <a:spLocks noGrp="1"/>
          </p:cNvSpPr>
          <p:nvPr>
            <p:ph idx="1"/>
          </p:nvPr>
        </p:nvSpPr>
        <p:spPr/>
        <p:txBody>
          <a:bodyPr/>
          <a:lstStyle/>
          <a:p>
            <a:r>
              <a:rPr lang="en-US"/>
              <a:t>Which disadvantage does this measure have?</a:t>
            </a:r>
          </a:p>
        </p:txBody>
      </p:sp>
      <p:sp>
        <p:nvSpPr>
          <p:cNvPr id="4" name="Slide Number Placeholder 3">
            <a:extLst>
              <a:ext uri="{FF2B5EF4-FFF2-40B4-BE49-F238E27FC236}">
                <a16:creationId xmlns:a16="http://schemas.microsoft.com/office/drawing/2014/main" id="{DFD82C69-671F-5F41-96DF-772E3D4ECD8C}"/>
              </a:ext>
            </a:extLst>
          </p:cNvPr>
          <p:cNvSpPr>
            <a:spLocks noGrp="1"/>
          </p:cNvSpPr>
          <p:nvPr>
            <p:ph type="sldNum" sz="quarter" idx="12"/>
          </p:nvPr>
        </p:nvSpPr>
        <p:spPr/>
        <p:txBody>
          <a:bodyPr/>
          <a:lstStyle/>
          <a:p>
            <a:fld id="{6C6AE60A-B69C-4790-82F7-3882EDF23186}" type="slidenum">
              <a:rPr lang="de-DE" smtClean="0"/>
              <a:t>144</a:t>
            </a:fld>
            <a:endParaRPr lang="de-DE"/>
          </a:p>
        </p:txBody>
      </p:sp>
      <p:pic>
        <p:nvPicPr>
          <p:cNvPr id="1026" name="Picture 2" descr="Question, Question Mark, Help, Response, Symbol, Icon">
            <a:extLst>
              <a:ext uri="{FF2B5EF4-FFF2-40B4-BE49-F238E27FC236}">
                <a16:creationId xmlns:a16="http://schemas.microsoft.com/office/drawing/2014/main" id="{3C5039DC-C4B9-D343-A239-217823886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8136" y="2284324"/>
            <a:ext cx="4005064" cy="400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8057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316-FB5F-5843-9FF0-BB9E9C0F88BE}"/>
              </a:ext>
            </a:extLst>
          </p:cNvPr>
          <p:cNvSpPr>
            <a:spLocks noGrp="1"/>
          </p:cNvSpPr>
          <p:nvPr>
            <p:ph type="title"/>
          </p:nvPr>
        </p:nvSpPr>
        <p:spPr/>
        <p:txBody>
          <a:bodyPr/>
          <a:lstStyle/>
          <a:p>
            <a:r>
              <a:rPr lang="en-US"/>
              <a:t>Inter-Annotator Agreement</a:t>
            </a:r>
          </a:p>
        </p:txBody>
      </p:sp>
      <p:sp>
        <p:nvSpPr>
          <p:cNvPr id="3" name="Content Placeholder 2">
            <a:extLst>
              <a:ext uri="{FF2B5EF4-FFF2-40B4-BE49-F238E27FC236}">
                <a16:creationId xmlns:a16="http://schemas.microsoft.com/office/drawing/2014/main" id="{6194AC66-F266-CA45-B428-1B875D68D21F}"/>
              </a:ext>
            </a:extLst>
          </p:cNvPr>
          <p:cNvSpPr>
            <a:spLocks noGrp="1"/>
          </p:cNvSpPr>
          <p:nvPr>
            <p:ph idx="1"/>
          </p:nvPr>
        </p:nvSpPr>
        <p:spPr/>
        <p:txBody>
          <a:bodyPr/>
          <a:lstStyle/>
          <a:p>
            <a:r>
              <a:rPr lang="en-US"/>
              <a:t>Which disadvantage does this measure have?</a:t>
            </a:r>
          </a:p>
          <a:p>
            <a:endParaRPr lang="en-US"/>
          </a:p>
          <a:p>
            <a:pPr marL="0" indent="0">
              <a:buNone/>
            </a:pPr>
            <a:r>
              <a:rPr lang="en-US" sz="2400"/>
              <a:t>Agreement can be due to chance: Annotators can have chosen the same category by pure coincidence. This percentage is the higher the less categories are used.</a:t>
            </a:r>
          </a:p>
          <a:p>
            <a:pPr marL="0" indent="0">
              <a:buNone/>
            </a:pPr>
            <a:endParaRPr lang="en-US" sz="2400"/>
          </a:p>
          <a:p>
            <a:pPr marL="0" indent="0">
              <a:buNone/>
            </a:pPr>
            <a:r>
              <a:rPr lang="en-US" sz="2400">
                <a:sym typeface="Wingdings" pitchFamily="2" charset="2"/>
              </a:rPr>
              <a:t> Hence: The IAA measure should be corrected for potential chance agreements!</a:t>
            </a:r>
          </a:p>
          <a:p>
            <a:pPr marL="0" indent="0">
              <a:buNone/>
            </a:pPr>
            <a:endParaRPr lang="en-US">
              <a:sym typeface="Wingdings" pitchFamily="2" charset="2"/>
            </a:endParaRPr>
          </a:p>
          <a:p>
            <a:pPr marL="0" indent="0">
              <a:buNone/>
            </a:pPr>
            <a:endParaRPr lang="en-US">
              <a:sym typeface="Wingdings" pitchFamily="2" charset="2"/>
            </a:endParaRPr>
          </a:p>
          <a:p>
            <a:pPr marL="0" indent="0">
              <a:buNone/>
            </a:pPr>
            <a:r>
              <a:rPr lang="en-US" sz="1600">
                <a:sym typeface="Wingdings" pitchFamily="2" charset="2"/>
              </a:rPr>
              <a:t>(vgl. </a:t>
            </a:r>
            <a:r>
              <a:rPr lang="en-GB" sz="1600">
                <a:effectLst/>
              </a:rPr>
              <a:t>Bortz, Jürgen &amp; Nicola Döring. 2006. </a:t>
            </a:r>
            <a:r>
              <a:rPr lang="en-GB" sz="1600" i="1">
                <a:effectLst/>
              </a:rPr>
              <a:t>Forschungsmethoden und Evaluation: für Human- und Sozialwissenschaftler.</a:t>
            </a:r>
            <a:r>
              <a:rPr lang="en-GB" sz="1600">
                <a:effectLst/>
              </a:rPr>
              <a:t> 4. Aufl. Heidelberg: Springer.)</a:t>
            </a:r>
          </a:p>
          <a:p>
            <a:pPr marL="0" indent="0">
              <a:buNone/>
            </a:pPr>
            <a:endParaRPr lang="en-US"/>
          </a:p>
        </p:txBody>
      </p:sp>
      <p:sp>
        <p:nvSpPr>
          <p:cNvPr id="4" name="Slide Number Placeholder 3">
            <a:extLst>
              <a:ext uri="{FF2B5EF4-FFF2-40B4-BE49-F238E27FC236}">
                <a16:creationId xmlns:a16="http://schemas.microsoft.com/office/drawing/2014/main" id="{DFD82C69-671F-5F41-96DF-772E3D4ECD8C}"/>
              </a:ext>
            </a:extLst>
          </p:cNvPr>
          <p:cNvSpPr>
            <a:spLocks noGrp="1"/>
          </p:cNvSpPr>
          <p:nvPr>
            <p:ph type="sldNum" sz="quarter" idx="12"/>
          </p:nvPr>
        </p:nvSpPr>
        <p:spPr/>
        <p:txBody>
          <a:bodyPr/>
          <a:lstStyle/>
          <a:p>
            <a:fld id="{6C6AE60A-B69C-4790-82F7-3882EDF23186}" type="slidenum">
              <a:rPr lang="de-DE" smtClean="0"/>
              <a:t>145</a:t>
            </a:fld>
            <a:endParaRPr lang="de-DE"/>
          </a:p>
        </p:txBody>
      </p:sp>
    </p:spTree>
    <p:extLst>
      <p:ext uri="{BB962C8B-B14F-4D97-AF65-F5344CB8AC3E}">
        <p14:creationId xmlns:p14="http://schemas.microsoft.com/office/powerpoint/2010/main" val="17363942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0EEF-F186-1848-B9BF-6858E2F89543}"/>
              </a:ext>
            </a:extLst>
          </p:cNvPr>
          <p:cNvSpPr>
            <a:spLocks noGrp="1"/>
          </p:cNvSpPr>
          <p:nvPr>
            <p:ph type="title"/>
          </p:nvPr>
        </p:nvSpPr>
        <p:spPr/>
        <p:txBody>
          <a:bodyPr/>
          <a:lstStyle/>
          <a:p>
            <a:r>
              <a:rPr lang="en-US"/>
              <a:t>Inter-Annotator Agreement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ABDB50-84BD-A846-87D0-D10D6047A1E7}"/>
                  </a:ext>
                </a:extLst>
              </p:cNvPr>
              <p:cNvSpPr>
                <a:spLocks noGrp="1"/>
              </p:cNvSpPr>
              <p:nvPr>
                <p:ph idx="1"/>
              </p:nvPr>
            </p:nvSpPr>
            <p:spPr/>
            <p:txBody>
              <a:bodyPr>
                <a:noAutofit/>
              </a:bodyPr>
              <a:lstStyle/>
              <a:p>
                <a:r>
                  <a:rPr lang="en-US" sz="2400"/>
                  <a:t>Example: Cohen's Kappa</a:t>
                </a:r>
              </a:p>
              <a:p>
                <a:endParaRPr lang="en-US" sz="2400"/>
              </a:p>
              <a:p>
                <a:endParaRPr lang="en-US" sz="240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𝜅</m:t>
                      </m:r>
                      <m:r>
                        <a:rPr lang="en-US" sz="2400" i="1">
                          <a:latin typeface="Cambria Math" panose="02040503050406030204" pitchFamily="18" charset="0"/>
                        </a:rPr>
                        <m:t>=</m:t>
                      </m:r>
                      <m:r>
                        <a:rPr lang="de-DE" sz="2400" b="0" i="1">
                          <a:latin typeface="Cambria Math" panose="02040503050406030204" pitchFamily="18" charset="0"/>
                        </a:rPr>
                        <m:t> </m:t>
                      </m:r>
                      <m:f>
                        <m:fPr>
                          <m:ctrlPr>
                            <a:rPr lang="de-DE" sz="2400" b="0" i="1">
                              <a:latin typeface="Cambria Math" panose="02040503050406030204" pitchFamily="18" charset="0"/>
                            </a:rPr>
                          </m:ctrlPr>
                        </m:fPr>
                        <m:num>
                          <m:r>
                            <a:rPr lang="de-DE" sz="2400" b="0" i="1">
                              <a:latin typeface="Cambria Math" panose="02040503050406030204" pitchFamily="18" charset="0"/>
                            </a:rPr>
                            <m:t>𝑝</m:t>
                          </m:r>
                          <m:r>
                            <a:rPr lang="de-DE" sz="2400" b="0" i="1">
                              <a:latin typeface="Cambria Math" panose="02040503050406030204" pitchFamily="18" charset="0"/>
                            </a:rPr>
                            <m:t> − </m:t>
                          </m:r>
                          <m:sSub>
                            <m:sSubPr>
                              <m:ctrlPr>
                                <a:rPr lang="de-DE" sz="2400" b="0" i="1">
                                  <a:latin typeface="Cambria Math" panose="02040503050406030204" pitchFamily="18" charset="0"/>
                                </a:rPr>
                              </m:ctrlPr>
                            </m:sSubPr>
                            <m:e>
                              <m:r>
                                <a:rPr lang="de-DE" sz="2400" b="0" i="1">
                                  <a:latin typeface="Cambria Math" panose="02040503050406030204" pitchFamily="18" charset="0"/>
                                </a:rPr>
                                <m:t>𝑝</m:t>
                              </m:r>
                            </m:e>
                            <m:sub>
                              <m:r>
                                <a:rPr lang="de-DE" sz="2400" b="0" i="1">
                                  <a:latin typeface="Cambria Math" panose="02040503050406030204" pitchFamily="18" charset="0"/>
                                </a:rPr>
                                <m:t>𝑒</m:t>
                              </m:r>
                            </m:sub>
                          </m:sSub>
                        </m:num>
                        <m:den>
                          <m:r>
                            <a:rPr lang="de-DE" sz="2400" b="0" i="1">
                              <a:latin typeface="Cambria Math" panose="02040503050406030204" pitchFamily="18" charset="0"/>
                            </a:rPr>
                            <m:t>1−</m:t>
                          </m:r>
                          <m:sSub>
                            <m:sSubPr>
                              <m:ctrlPr>
                                <a:rPr lang="de-DE" sz="2400" b="0" i="1">
                                  <a:latin typeface="Cambria Math" panose="02040503050406030204" pitchFamily="18" charset="0"/>
                                </a:rPr>
                              </m:ctrlPr>
                            </m:sSubPr>
                            <m:e>
                              <m:r>
                                <a:rPr lang="de-DE" sz="2400" b="0" i="1">
                                  <a:latin typeface="Cambria Math" panose="02040503050406030204" pitchFamily="18" charset="0"/>
                                </a:rPr>
                                <m:t>𝑝</m:t>
                              </m:r>
                            </m:e>
                            <m:sub>
                              <m:r>
                                <a:rPr lang="de-DE" sz="2400" b="0" i="1">
                                  <a:latin typeface="Cambria Math" panose="02040503050406030204" pitchFamily="18" charset="0"/>
                                </a:rPr>
                                <m:t>𝑒</m:t>
                              </m:r>
                            </m:sub>
                          </m:sSub>
                          <m:r>
                            <a:rPr lang="de-DE" sz="2400" b="0" i="1">
                              <a:latin typeface="Cambria Math" panose="02040503050406030204" pitchFamily="18" charset="0"/>
                            </a:rPr>
                            <m:t> </m:t>
                          </m:r>
                        </m:den>
                      </m:f>
                    </m:oMath>
                  </m:oMathPara>
                </a14:m>
                <a:endParaRPr lang="en-US" sz="2400"/>
              </a:p>
              <a:p>
                <a:pPr marL="0" indent="0">
                  <a:buNone/>
                </a:pPr>
                <a:endParaRPr lang="en-US" sz="2400"/>
              </a:p>
              <a:p>
                <a:pPr marL="0" indent="0" algn="ctr">
                  <a:buNone/>
                </a:pPr>
                <a:r>
                  <a:rPr lang="en-US" sz="2400"/>
                  <a:t> </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de-DE" sz="2400" b="0" i="1">
                              <a:latin typeface="Cambria Math" panose="02040503050406030204" pitchFamily="18" charset="0"/>
                            </a:rPr>
                            <m:t>𝑝</m:t>
                          </m:r>
                        </m:e>
                        <m:sub>
                          <m:r>
                            <a:rPr lang="de-DE" sz="2400" b="0" i="1">
                              <a:latin typeface="Cambria Math" panose="02040503050406030204" pitchFamily="18" charset="0"/>
                            </a:rPr>
                            <m:t>𝑒</m:t>
                          </m:r>
                        </m:sub>
                      </m:sSub>
                      <m:r>
                        <a:rPr lang="de-DE" sz="2400" b="0" i="1">
                          <a:latin typeface="Cambria Math" panose="02040503050406030204" pitchFamily="18" charset="0"/>
                        </a:rPr>
                        <m:t>= </m:t>
                      </m:r>
                      <m:f>
                        <m:fPr>
                          <m:ctrlPr>
                            <a:rPr lang="de-DE" sz="2400" b="0" i="1">
                              <a:latin typeface="Cambria Math" panose="02040503050406030204" pitchFamily="18" charset="0"/>
                            </a:rPr>
                          </m:ctrlPr>
                        </m:fPr>
                        <m:num>
                          <m:r>
                            <a:rPr lang="de-DE" sz="2400" b="0" i="1">
                              <a:latin typeface="Cambria Math" panose="02040503050406030204" pitchFamily="18" charset="0"/>
                            </a:rPr>
                            <m:t>1</m:t>
                          </m:r>
                        </m:num>
                        <m:den>
                          <m:sSup>
                            <m:sSupPr>
                              <m:ctrlPr>
                                <a:rPr lang="de-DE" sz="2400" b="0" i="1">
                                  <a:latin typeface="Cambria Math" panose="02040503050406030204" pitchFamily="18" charset="0"/>
                                </a:rPr>
                              </m:ctrlPr>
                            </m:sSupPr>
                            <m:e>
                              <m:r>
                                <a:rPr lang="de-DE" sz="2400" b="0" i="1">
                                  <a:latin typeface="Cambria Math" panose="02040503050406030204" pitchFamily="18" charset="0"/>
                                </a:rPr>
                                <m:t>𝑛</m:t>
                              </m:r>
                            </m:e>
                            <m:sup>
                              <m:r>
                                <a:rPr lang="de-DE" sz="2400" b="0" i="1">
                                  <a:latin typeface="Cambria Math" panose="02040503050406030204" pitchFamily="18" charset="0"/>
                                </a:rPr>
                                <m:t>2</m:t>
                              </m:r>
                            </m:sup>
                          </m:sSup>
                        </m:den>
                      </m:f>
                      <m:r>
                        <a:rPr lang="de-DE" sz="2400" b="0" i="1">
                          <a:latin typeface="Cambria Math" panose="02040503050406030204" pitchFamily="18" charset="0"/>
                        </a:rPr>
                        <m:t> </m:t>
                      </m:r>
                      <m:nary>
                        <m:naryPr>
                          <m:chr m:val="∑"/>
                          <m:ctrlPr>
                            <a:rPr lang="de-DE" sz="2400" b="0" i="1">
                              <a:latin typeface="Cambria Math" panose="02040503050406030204" pitchFamily="18" charset="0"/>
                            </a:rPr>
                          </m:ctrlPr>
                        </m:naryPr>
                        <m:sub>
                          <m:r>
                            <m:rPr>
                              <m:brk m:alnAt="23"/>
                            </m:rPr>
                            <a:rPr lang="de-DE" sz="2400" b="0" i="1">
                              <a:latin typeface="Cambria Math" panose="02040503050406030204" pitchFamily="18" charset="0"/>
                            </a:rPr>
                            <m:t>𝑗</m:t>
                          </m:r>
                          <m:r>
                            <a:rPr lang="de-DE" sz="2400" b="0" i="1">
                              <a:latin typeface="Cambria Math" panose="02040503050406030204" pitchFamily="18" charset="0"/>
                            </a:rPr>
                            <m:t>=1</m:t>
                          </m:r>
                        </m:sub>
                        <m:sup>
                          <m:r>
                            <a:rPr lang="de-DE" sz="2400" b="0" i="1">
                              <a:latin typeface="Cambria Math" panose="02040503050406030204" pitchFamily="18" charset="0"/>
                            </a:rPr>
                            <m:t>𝑘</m:t>
                          </m:r>
                        </m:sup>
                        <m:e>
                          <m:sSub>
                            <m:sSubPr>
                              <m:ctrlPr>
                                <a:rPr lang="de-DE" sz="2400" b="0" i="1">
                                  <a:latin typeface="Cambria Math" panose="02040503050406030204" pitchFamily="18" charset="0"/>
                                </a:rPr>
                              </m:ctrlPr>
                            </m:sSubPr>
                            <m:e>
                              <m:r>
                                <a:rPr lang="de-DE" sz="2400" b="0" i="1">
                                  <a:latin typeface="Cambria Math" panose="02040503050406030204" pitchFamily="18" charset="0"/>
                                </a:rPr>
                                <m:t>𝑟𝑜𝑤</m:t>
                              </m:r>
                              <m:r>
                                <a:rPr lang="de-DE" sz="2400" b="0" i="1">
                                  <a:latin typeface="Cambria Math" panose="02040503050406030204" pitchFamily="18" charset="0"/>
                                </a:rPr>
                                <m:t> </m:t>
                              </m:r>
                              <m:r>
                                <a:rPr lang="de-DE" sz="2400" b="0" i="1">
                                  <a:latin typeface="Cambria Math" panose="02040503050406030204" pitchFamily="18" charset="0"/>
                                </a:rPr>
                                <m:t>𝑠𝑢𝑚</m:t>
                              </m:r>
                            </m:e>
                            <m:sub>
                              <m:r>
                                <a:rPr lang="de-DE" sz="2400" b="0" i="1">
                                  <a:latin typeface="Cambria Math" panose="02040503050406030204" pitchFamily="18" charset="0"/>
                                </a:rPr>
                                <m:t>𝑗</m:t>
                              </m:r>
                            </m:sub>
                          </m:sSub>
                          <m:r>
                            <a:rPr lang="de-DE" sz="2400" b="0" i="1">
                              <a:latin typeface="Cambria Math" panose="02040503050406030204" pitchFamily="18" charset="0"/>
                            </a:rPr>
                            <m:t> </m:t>
                          </m:r>
                          <m:sSub>
                            <m:sSubPr>
                              <m:ctrlPr>
                                <a:rPr lang="de-DE" sz="2400" b="0" i="1">
                                  <a:latin typeface="Cambria Math" panose="02040503050406030204" pitchFamily="18" charset="0"/>
                                </a:rPr>
                              </m:ctrlPr>
                            </m:sSubPr>
                            <m:e>
                              <m:r>
                                <a:rPr lang="de-DE" sz="2400" b="0" i="1">
                                  <a:latin typeface="Cambria Math" panose="02040503050406030204" pitchFamily="18" charset="0"/>
                                </a:rPr>
                                <m:t>𝑐𝑜𝑙𝑢𝑚𝑛</m:t>
                              </m:r>
                              <m:r>
                                <a:rPr lang="de-DE" sz="2400" b="0" i="1">
                                  <a:latin typeface="Cambria Math" panose="02040503050406030204" pitchFamily="18" charset="0"/>
                                </a:rPr>
                                <m:t> </m:t>
                              </m:r>
                              <m:r>
                                <a:rPr lang="de-DE" sz="2400" b="0" i="1">
                                  <a:latin typeface="Cambria Math" panose="02040503050406030204" pitchFamily="18" charset="0"/>
                                </a:rPr>
                                <m:t>𝑠𝑢𝑚</m:t>
                              </m:r>
                            </m:e>
                            <m:sub>
                              <m:r>
                                <a:rPr lang="de-DE" sz="2400" b="0" i="1">
                                  <a:latin typeface="Cambria Math" panose="02040503050406030204" pitchFamily="18" charset="0"/>
                                </a:rPr>
                                <m:t>𝑗</m:t>
                              </m:r>
                            </m:sub>
                          </m:sSub>
                          <m:r>
                            <a:rPr lang="de-DE" sz="2400" b="0" i="1">
                              <a:latin typeface="Cambria Math" panose="02040503050406030204" pitchFamily="18" charset="0"/>
                            </a:rPr>
                            <m:t> </m:t>
                          </m:r>
                        </m:e>
                      </m:nary>
                    </m:oMath>
                  </m:oMathPara>
                </a14:m>
                <a:endParaRPr lang="en-US" sz="2400"/>
              </a:p>
            </p:txBody>
          </p:sp>
        </mc:Choice>
        <mc:Fallback>
          <p:sp>
            <p:nvSpPr>
              <p:cNvPr id="3" name="Content Placeholder 2">
                <a:extLst>
                  <a:ext uri="{FF2B5EF4-FFF2-40B4-BE49-F238E27FC236}">
                    <a16:creationId xmlns:a16="http://schemas.microsoft.com/office/drawing/2014/main" id="{37ABDB50-84BD-A846-87D0-D10D6047A1E7}"/>
                  </a:ext>
                </a:extLst>
              </p:cNvPr>
              <p:cNvSpPr>
                <a:spLocks noGrp="1" noRot="1" noChangeAspect="1" noMove="1" noResize="1" noEditPoints="1" noAdjustHandles="1" noChangeArrowheads="1" noChangeShapeType="1" noTextEdit="1"/>
              </p:cNvSpPr>
              <p:nvPr>
                <p:ph idx="1"/>
              </p:nvPr>
            </p:nvSpPr>
            <p:spPr>
              <a:blipFill>
                <a:blip r:embed="rId3"/>
                <a:stretch>
                  <a:fillRect l="-1080" t="-1401" b="-26891"/>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734BEA43-5784-F64C-8C53-41189830F279}"/>
              </a:ext>
            </a:extLst>
          </p:cNvPr>
          <p:cNvSpPr>
            <a:spLocks noGrp="1"/>
          </p:cNvSpPr>
          <p:nvPr>
            <p:ph type="sldNum" sz="quarter" idx="12"/>
          </p:nvPr>
        </p:nvSpPr>
        <p:spPr/>
        <p:txBody>
          <a:bodyPr/>
          <a:lstStyle/>
          <a:p>
            <a:fld id="{6C6AE60A-B69C-4790-82F7-3882EDF23186}" type="slidenum">
              <a:rPr lang="de-DE" smtClean="0"/>
              <a:t>146</a:t>
            </a:fld>
            <a:endParaRPr lang="de-DE"/>
          </a:p>
        </p:txBody>
      </p:sp>
    </p:spTree>
    <p:extLst>
      <p:ext uri="{BB962C8B-B14F-4D97-AF65-F5344CB8AC3E}">
        <p14:creationId xmlns:p14="http://schemas.microsoft.com/office/powerpoint/2010/main" val="1563885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3EC6-B485-214C-B757-FB66117CEF40}"/>
              </a:ext>
            </a:extLst>
          </p:cNvPr>
          <p:cNvSpPr>
            <a:spLocks noGrp="1"/>
          </p:cNvSpPr>
          <p:nvPr>
            <p:ph type="title"/>
          </p:nvPr>
        </p:nvSpPr>
        <p:spPr/>
        <p:txBody>
          <a:bodyPr/>
          <a:lstStyle/>
          <a:p>
            <a:r>
              <a:rPr lang="en-US"/>
              <a:t>Inter-Annotator Agreement</a:t>
            </a:r>
          </a:p>
        </p:txBody>
      </p:sp>
      <p:graphicFrame>
        <p:nvGraphicFramePr>
          <p:cNvPr id="6" name="Content Placeholder 5">
            <a:extLst>
              <a:ext uri="{FF2B5EF4-FFF2-40B4-BE49-F238E27FC236}">
                <a16:creationId xmlns:a16="http://schemas.microsoft.com/office/drawing/2014/main" id="{F2F8C66E-2067-A64D-9552-19ACDA97C640}"/>
              </a:ext>
            </a:extLst>
          </p:cNvPr>
          <p:cNvGraphicFramePr>
            <a:graphicFrameLocks noGrp="1"/>
          </p:cNvGraphicFramePr>
          <p:nvPr>
            <p:ph idx="1"/>
            <p:extLst>
              <p:ext uri="{D42A27DB-BD31-4B8C-83A1-F6EECF244321}">
                <p14:modId xmlns:p14="http://schemas.microsoft.com/office/powerpoint/2010/main" val="610861052"/>
              </p:ext>
            </p:extLst>
          </p:nvPr>
        </p:nvGraphicFramePr>
        <p:xfrm>
          <a:off x="323528" y="2276872"/>
          <a:ext cx="8229600" cy="1854200"/>
        </p:xfrm>
        <a:graphic>
          <a:graphicData uri="http://schemas.openxmlformats.org/drawingml/2006/table">
            <a:tbl>
              <a:tblPr firstRow="1" firstCol="1" bandRow="1">
                <a:tableStyleId>{5C22544A-7EE6-4342-B048-85BDC9FD1C3A}</a:tableStyleId>
              </a:tblPr>
              <a:tblGrid>
                <a:gridCol w="1645920">
                  <a:extLst>
                    <a:ext uri="{9D8B030D-6E8A-4147-A177-3AD203B41FA5}">
                      <a16:colId xmlns:a16="http://schemas.microsoft.com/office/drawing/2014/main" val="1299606856"/>
                    </a:ext>
                  </a:extLst>
                </a:gridCol>
                <a:gridCol w="1645920">
                  <a:extLst>
                    <a:ext uri="{9D8B030D-6E8A-4147-A177-3AD203B41FA5}">
                      <a16:colId xmlns:a16="http://schemas.microsoft.com/office/drawing/2014/main" val="2625557393"/>
                    </a:ext>
                  </a:extLst>
                </a:gridCol>
                <a:gridCol w="1645920">
                  <a:extLst>
                    <a:ext uri="{9D8B030D-6E8A-4147-A177-3AD203B41FA5}">
                      <a16:colId xmlns:a16="http://schemas.microsoft.com/office/drawing/2014/main" val="1741890137"/>
                    </a:ext>
                  </a:extLst>
                </a:gridCol>
                <a:gridCol w="1645920">
                  <a:extLst>
                    <a:ext uri="{9D8B030D-6E8A-4147-A177-3AD203B41FA5}">
                      <a16:colId xmlns:a16="http://schemas.microsoft.com/office/drawing/2014/main" val="4019731398"/>
                    </a:ext>
                  </a:extLst>
                </a:gridCol>
                <a:gridCol w="1645920">
                  <a:extLst>
                    <a:ext uri="{9D8B030D-6E8A-4147-A177-3AD203B41FA5}">
                      <a16:colId xmlns:a16="http://schemas.microsoft.com/office/drawing/2014/main" val="3095979221"/>
                    </a:ext>
                  </a:extLst>
                </a:gridCol>
              </a:tblGrid>
              <a:tr h="370840">
                <a:tc>
                  <a:txBody>
                    <a:bodyPr/>
                    <a:lstStyle/>
                    <a:p>
                      <a:endParaRPr lang="en-US"/>
                    </a:p>
                  </a:txBody>
                  <a:tcPr/>
                </a:tc>
                <a:tc>
                  <a:txBody>
                    <a:bodyPr/>
                    <a:lstStyle/>
                    <a:p>
                      <a:r>
                        <a:rPr lang="en-US"/>
                        <a:t>animate</a:t>
                      </a:r>
                    </a:p>
                  </a:txBody>
                  <a:tcPr/>
                </a:tc>
                <a:tc>
                  <a:txBody>
                    <a:bodyPr/>
                    <a:lstStyle/>
                    <a:p>
                      <a:r>
                        <a:rPr lang="en-US"/>
                        <a:t>inanimate</a:t>
                      </a:r>
                    </a:p>
                  </a:txBody>
                  <a:tcPr/>
                </a:tc>
                <a:tc>
                  <a:txBody>
                    <a:bodyPr/>
                    <a:lstStyle/>
                    <a:p>
                      <a:r>
                        <a:rPr lang="en-US"/>
                        <a:t>abstract</a:t>
                      </a:r>
                    </a:p>
                  </a:txBody>
                  <a:tcPr>
                    <a:lnR w="12700" cap="flat" cmpd="sng" algn="ctr">
                      <a:solidFill>
                        <a:schemeClr val="tx1"/>
                      </a:solidFill>
                      <a:prstDash val="solid"/>
                      <a:round/>
                      <a:headEnd type="none" w="med" len="med"/>
                      <a:tailEnd type="none" w="med" len="med"/>
                    </a:lnR>
                  </a:tcPr>
                </a:tc>
                <a:tc>
                  <a:txBody>
                    <a:bodyPr/>
                    <a:lstStyle/>
                    <a:p>
                      <a:r>
                        <a:rPr lang="en-US"/>
                        <a:t>sum</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32951331"/>
                  </a:ext>
                </a:extLst>
              </a:tr>
              <a:tr h="370840">
                <a:tc>
                  <a:txBody>
                    <a:bodyPr/>
                    <a:lstStyle/>
                    <a:p>
                      <a:r>
                        <a:rPr lang="en-US"/>
                        <a:t>animate</a:t>
                      </a:r>
                    </a:p>
                  </a:txBody>
                  <a:tcPr/>
                </a:tc>
                <a:tc>
                  <a:txBody>
                    <a:bodyPr/>
                    <a:lstStyle/>
                    <a:p>
                      <a:r>
                        <a:rPr lang="en-US"/>
                        <a:t>5</a:t>
                      </a:r>
                    </a:p>
                  </a:txBody>
                  <a:tcPr/>
                </a:tc>
                <a:tc>
                  <a:txBody>
                    <a:bodyPr/>
                    <a:lstStyle/>
                    <a:p>
                      <a:r>
                        <a:rPr lang="en-US"/>
                        <a:t>7</a:t>
                      </a:r>
                    </a:p>
                  </a:txBody>
                  <a:tcPr/>
                </a:tc>
                <a:tc>
                  <a:txBody>
                    <a:bodyPr/>
                    <a:lstStyle/>
                    <a:p>
                      <a:r>
                        <a:rPr lang="en-US"/>
                        <a:t>10</a:t>
                      </a:r>
                    </a:p>
                  </a:txBody>
                  <a:tcPr>
                    <a:lnR w="12700" cap="flat" cmpd="sng" algn="ctr">
                      <a:solidFill>
                        <a:schemeClr val="tx1"/>
                      </a:solidFill>
                      <a:prstDash val="solid"/>
                      <a:round/>
                      <a:headEnd type="none" w="med" len="med"/>
                      <a:tailEnd type="none" w="med" len="med"/>
                    </a:lnR>
                  </a:tcPr>
                </a:tc>
                <a:tc>
                  <a:txBody>
                    <a:bodyPr/>
                    <a:lstStyle/>
                    <a:p>
                      <a:r>
                        <a:rPr lang="en-US"/>
                        <a:t>22</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32782451"/>
                  </a:ext>
                </a:extLst>
              </a:tr>
              <a:tr h="370840">
                <a:tc>
                  <a:txBody>
                    <a:bodyPr/>
                    <a:lstStyle/>
                    <a:p>
                      <a:r>
                        <a:rPr lang="en-US"/>
                        <a:t>inanimate</a:t>
                      </a:r>
                    </a:p>
                  </a:txBody>
                  <a:tcPr/>
                </a:tc>
                <a:tc>
                  <a:txBody>
                    <a:bodyPr/>
                    <a:lstStyle/>
                    <a:p>
                      <a:r>
                        <a:rPr lang="en-US"/>
                        <a:t>7</a:t>
                      </a:r>
                    </a:p>
                  </a:txBody>
                  <a:tcPr/>
                </a:tc>
                <a:tc>
                  <a:txBody>
                    <a:bodyPr/>
                    <a:lstStyle/>
                    <a:p>
                      <a:r>
                        <a:rPr lang="en-US"/>
                        <a:t>8</a:t>
                      </a:r>
                    </a:p>
                  </a:txBody>
                  <a:tcPr/>
                </a:tc>
                <a:tc>
                  <a:txBody>
                    <a:bodyPr/>
                    <a:lstStyle/>
                    <a:p>
                      <a:r>
                        <a:rPr lang="en-US"/>
                        <a:t>5</a:t>
                      </a:r>
                    </a:p>
                  </a:txBody>
                  <a:tcPr>
                    <a:lnR w="12700" cap="flat" cmpd="sng" algn="ctr">
                      <a:solidFill>
                        <a:schemeClr val="tx1"/>
                      </a:solidFill>
                      <a:prstDash val="solid"/>
                      <a:round/>
                      <a:headEnd type="none" w="med" len="med"/>
                      <a:tailEnd type="none" w="med" len="med"/>
                    </a:lnR>
                  </a:tcPr>
                </a:tc>
                <a:tc>
                  <a:txBody>
                    <a:bodyPr/>
                    <a:lstStyle/>
                    <a:p>
                      <a:r>
                        <a:rPr lang="en-US"/>
                        <a:t>20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87595569"/>
                  </a:ext>
                </a:extLst>
              </a:tr>
              <a:tr h="370840">
                <a:tc>
                  <a:txBody>
                    <a:bodyPr/>
                    <a:lstStyle/>
                    <a:p>
                      <a:r>
                        <a:rPr lang="en-US"/>
                        <a:t>abstract</a:t>
                      </a:r>
                    </a:p>
                  </a:txBody>
                  <a:tcPr>
                    <a:lnB w="12700" cap="flat" cmpd="sng" algn="ctr">
                      <a:solidFill>
                        <a:schemeClr val="tx1"/>
                      </a:solidFill>
                      <a:prstDash val="solid"/>
                      <a:round/>
                      <a:headEnd type="none" w="med" len="med"/>
                      <a:tailEnd type="none" w="med" len="med"/>
                    </a:lnB>
                  </a:tcPr>
                </a:tc>
                <a:tc>
                  <a:txBody>
                    <a:bodyPr/>
                    <a:lstStyle/>
                    <a:p>
                      <a:r>
                        <a:rPr lang="en-US"/>
                        <a:t>3</a:t>
                      </a:r>
                    </a:p>
                  </a:txBody>
                  <a:tcPr>
                    <a:lnB w="12700" cap="flat" cmpd="sng" algn="ctr">
                      <a:solidFill>
                        <a:schemeClr val="tx1"/>
                      </a:solidFill>
                      <a:prstDash val="solid"/>
                      <a:round/>
                      <a:headEnd type="none" w="med" len="med"/>
                      <a:tailEnd type="none" w="med" len="med"/>
                    </a:lnB>
                  </a:tcPr>
                </a:tc>
                <a:tc>
                  <a:txBody>
                    <a:bodyPr/>
                    <a:lstStyle/>
                    <a:p>
                      <a:r>
                        <a:rPr lang="en-US"/>
                        <a:t>5</a:t>
                      </a:r>
                    </a:p>
                  </a:txBody>
                  <a:tcPr>
                    <a:lnB w="12700" cap="flat" cmpd="sng" algn="ctr">
                      <a:solidFill>
                        <a:schemeClr val="tx1"/>
                      </a:solidFill>
                      <a:prstDash val="solid"/>
                      <a:round/>
                      <a:headEnd type="none" w="med" len="med"/>
                      <a:tailEnd type="none" w="med" len="med"/>
                    </a:lnB>
                  </a:tcPr>
                </a:tc>
                <a:tc>
                  <a:txBody>
                    <a:bodyPr/>
                    <a:lstStyle/>
                    <a:p>
                      <a:r>
                        <a:rPr lang="en-US"/>
                        <a:t>9</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a:t>17</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617278"/>
                  </a:ext>
                </a:extLst>
              </a:tr>
              <a:tr h="370840">
                <a:tc>
                  <a:txBody>
                    <a:bodyPr/>
                    <a:lstStyle/>
                    <a:p>
                      <a:r>
                        <a:rPr lang="en-US"/>
                        <a:t>Summe</a:t>
                      </a:r>
                    </a:p>
                  </a:txBody>
                  <a:tcPr>
                    <a:lnT w="12700" cap="flat" cmpd="sng" algn="ctr">
                      <a:solidFill>
                        <a:schemeClr val="tx1"/>
                      </a:solidFill>
                      <a:prstDash val="solid"/>
                      <a:round/>
                      <a:headEnd type="none" w="med" len="med"/>
                      <a:tailEnd type="none" w="med" len="med"/>
                    </a:lnT>
                  </a:tcPr>
                </a:tc>
                <a:tc>
                  <a:txBody>
                    <a:bodyPr/>
                    <a:lstStyle/>
                    <a:p>
                      <a:r>
                        <a:rPr lang="en-US"/>
                        <a:t>15</a:t>
                      </a:r>
                    </a:p>
                  </a:txBody>
                  <a:tcPr>
                    <a:lnT w="12700" cap="flat" cmpd="sng" algn="ctr">
                      <a:solidFill>
                        <a:schemeClr val="tx1"/>
                      </a:solidFill>
                      <a:prstDash val="solid"/>
                      <a:round/>
                      <a:headEnd type="none" w="med" len="med"/>
                      <a:tailEnd type="none" w="med" len="med"/>
                    </a:lnT>
                  </a:tcPr>
                </a:tc>
                <a:tc>
                  <a:txBody>
                    <a:bodyPr/>
                    <a:lstStyle/>
                    <a:p>
                      <a:r>
                        <a:rPr lang="en-US"/>
                        <a:t>20</a:t>
                      </a:r>
                    </a:p>
                  </a:txBody>
                  <a:tcPr>
                    <a:lnT w="12700" cap="flat" cmpd="sng" algn="ctr">
                      <a:solidFill>
                        <a:schemeClr val="tx1"/>
                      </a:solidFill>
                      <a:prstDash val="solid"/>
                      <a:round/>
                      <a:headEnd type="none" w="med" len="med"/>
                      <a:tailEnd type="none" w="med" len="med"/>
                    </a:lnT>
                  </a:tcPr>
                </a:tc>
                <a:tc>
                  <a:txBody>
                    <a:bodyPr/>
                    <a:lstStyle/>
                    <a:p>
                      <a:r>
                        <a:rPr lang="en-US"/>
                        <a:t>24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t>59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37657859"/>
                  </a:ext>
                </a:extLst>
              </a:tr>
            </a:tbl>
          </a:graphicData>
        </a:graphic>
      </p:graphicFrame>
      <p:sp>
        <p:nvSpPr>
          <p:cNvPr id="4" name="Slide Number Placeholder 3">
            <a:extLst>
              <a:ext uri="{FF2B5EF4-FFF2-40B4-BE49-F238E27FC236}">
                <a16:creationId xmlns:a16="http://schemas.microsoft.com/office/drawing/2014/main" id="{4B8AB0D0-6C81-624F-8552-729C61D8076B}"/>
              </a:ext>
            </a:extLst>
          </p:cNvPr>
          <p:cNvSpPr>
            <a:spLocks noGrp="1"/>
          </p:cNvSpPr>
          <p:nvPr>
            <p:ph type="sldNum" sz="quarter" idx="12"/>
          </p:nvPr>
        </p:nvSpPr>
        <p:spPr/>
        <p:txBody>
          <a:bodyPr/>
          <a:lstStyle/>
          <a:p>
            <a:fld id="{6C6AE60A-B69C-4790-82F7-3882EDF23186}" type="slidenum">
              <a:rPr lang="de-DE" smtClean="0"/>
              <a:t>147</a:t>
            </a:fld>
            <a:endParaRPr lang="de-DE"/>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5EBB87A-E6DA-7543-8BA5-7DB0B80891BE}"/>
                  </a:ext>
                </a:extLst>
              </p:cNvPr>
              <p:cNvSpPr txBox="1"/>
              <p:nvPr/>
            </p:nvSpPr>
            <p:spPr>
              <a:xfrm>
                <a:off x="457200" y="4509120"/>
                <a:ext cx="8095928" cy="2322111"/>
              </a:xfrm>
              <a:prstGeom prst="rect">
                <a:avLst/>
              </a:prstGeom>
              <a:noFill/>
            </p:spPr>
            <p:txBody>
              <a:bodyPr wrap="square" rtlCol="0">
                <a:spAutoFit/>
              </a:bodyPr>
              <a:lstStyle/>
              <a:p>
                <a:pPr algn="ctr"/>
                <a:r>
                  <a:rPr lang="en-US" i="1"/>
                  <a:t> p = 0,37, s.o. </a:t>
                </a:r>
              </a:p>
              <a:p>
                <a:pPr algn="ctr"/>
                <a:endParaRPr lang="en-US" i="1"/>
              </a:p>
              <a:p>
                <a:pPr algn="ctr"/>
                <a14:m>
                  <m:oMath xmlns:m="http://schemas.openxmlformats.org/officeDocument/2006/math">
                    <m:sSub>
                      <m:sSubPr>
                        <m:ctrlPr>
                          <a:rPr lang="en-US" i="1">
                            <a:latin typeface="Cambria Math" panose="02040503050406030204" pitchFamily="18" charset="0"/>
                          </a:rPr>
                        </m:ctrlPr>
                      </m:sSubPr>
                      <m:e>
                        <m:r>
                          <a:rPr lang="de-DE" b="0" i="1">
                            <a:latin typeface="Cambria Math" panose="02040503050406030204" pitchFamily="18" charset="0"/>
                          </a:rPr>
                          <m:t>𝑝</m:t>
                        </m:r>
                      </m:e>
                      <m:sub>
                        <m:r>
                          <a:rPr lang="de-DE" b="0" i="1">
                            <a:latin typeface="Cambria Math" panose="02040503050406030204" pitchFamily="18" charset="0"/>
                          </a:rPr>
                          <m:t>𝑒</m:t>
                        </m:r>
                      </m:sub>
                    </m:sSub>
                    <m:r>
                      <a:rPr lang="de-DE" b="0" i="1">
                        <a:latin typeface="Cambria Math" panose="02040503050406030204" pitchFamily="18" charset="0"/>
                      </a:rPr>
                      <m:t>= </m:t>
                    </m:r>
                    <m:f>
                      <m:fPr>
                        <m:ctrlPr>
                          <a:rPr lang="de-DE" b="0" i="1">
                            <a:latin typeface="Cambria Math" panose="02040503050406030204" pitchFamily="18" charset="0"/>
                          </a:rPr>
                        </m:ctrlPr>
                      </m:fPr>
                      <m:num>
                        <m:r>
                          <a:rPr lang="de-DE" b="0" i="1">
                            <a:latin typeface="Cambria Math" panose="02040503050406030204" pitchFamily="18" charset="0"/>
                          </a:rPr>
                          <m:t>1</m:t>
                        </m:r>
                      </m:num>
                      <m:den>
                        <m:sSup>
                          <m:sSupPr>
                            <m:ctrlPr>
                              <a:rPr lang="de-DE" b="0" i="1">
                                <a:latin typeface="Cambria Math" panose="02040503050406030204" pitchFamily="18" charset="0"/>
                              </a:rPr>
                            </m:ctrlPr>
                          </m:sSupPr>
                          <m:e>
                            <m:r>
                              <a:rPr lang="de-DE" b="0" i="1">
                                <a:latin typeface="Cambria Math" panose="02040503050406030204" pitchFamily="18" charset="0"/>
                              </a:rPr>
                              <m:t>59</m:t>
                            </m:r>
                          </m:e>
                          <m:sup>
                            <m:r>
                              <a:rPr lang="de-DE" b="0" i="1">
                                <a:latin typeface="Cambria Math" panose="02040503050406030204" pitchFamily="18" charset="0"/>
                              </a:rPr>
                              <m:t>2</m:t>
                            </m:r>
                          </m:sup>
                        </m:sSup>
                      </m:den>
                    </m:f>
                    <m:r>
                      <a:rPr lang="de-DE" b="0" i="1">
                        <a:latin typeface="Cambria Math" panose="02040503050406030204" pitchFamily="18" charset="0"/>
                      </a:rPr>
                      <m:t> </m:t>
                    </m:r>
                    <m:r>
                      <a:rPr lang="de-DE" b="0" i="1">
                        <a:latin typeface="Cambria Math" panose="02040503050406030204" pitchFamily="18" charset="0"/>
                        <a:ea typeface="Cambria Math" panose="02040503050406030204" pitchFamily="18" charset="0"/>
                      </a:rPr>
                      <m:t>∙</m:t>
                    </m:r>
                    <m:d>
                      <m:dPr>
                        <m:ctrlPr>
                          <a:rPr lang="de-DE" b="0" i="1">
                            <a:latin typeface="Cambria Math" panose="02040503050406030204" pitchFamily="18" charset="0"/>
                            <a:ea typeface="Cambria Math" panose="02040503050406030204" pitchFamily="18" charset="0"/>
                          </a:rPr>
                        </m:ctrlPr>
                      </m:dPr>
                      <m:e>
                        <m:r>
                          <a:rPr lang="de-DE" b="0" i="1">
                            <a:latin typeface="Cambria Math" panose="02040503050406030204" pitchFamily="18" charset="0"/>
                            <a:ea typeface="Cambria Math" panose="02040503050406030204" pitchFamily="18" charset="0"/>
                          </a:rPr>
                          <m:t>15</m:t>
                        </m:r>
                        <m:r>
                          <a:rPr lang="de-DE" i="1">
                            <a:latin typeface="Cambria Math" panose="02040503050406030204" pitchFamily="18" charset="0"/>
                            <a:ea typeface="Cambria Math" panose="02040503050406030204" pitchFamily="18" charset="0"/>
                          </a:rPr>
                          <m:t>∙</m:t>
                        </m:r>
                        <m:r>
                          <a:rPr lang="de-DE" b="0" i="1">
                            <a:latin typeface="Cambria Math" panose="02040503050406030204" pitchFamily="18" charset="0"/>
                            <a:ea typeface="Cambria Math" panose="02040503050406030204" pitchFamily="18" charset="0"/>
                          </a:rPr>
                          <m:t>22+20</m:t>
                        </m:r>
                        <m:r>
                          <a:rPr lang="de-DE" i="1">
                            <a:latin typeface="Cambria Math" panose="02040503050406030204" pitchFamily="18" charset="0"/>
                            <a:ea typeface="Cambria Math" panose="02040503050406030204" pitchFamily="18" charset="0"/>
                          </a:rPr>
                          <m:t>∙</m:t>
                        </m:r>
                        <m:r>
                          <a:rPr lang="de-DE" b="0" i="1">
                            <a:latin typeface="Cambria Math" panose="02040503050406030204" pitchFamily="18" charset="0"/>
                            <a:ea typeface="Cambria Math" panose="02040503050406030204" pitchFamily="18" charset="0"/>
                          </a:rPr>
                          <m:t>20+24</m:t>
                        </m:r>
                        <m:r>
                          <a:rPr lang="de-DE" i="1">
                            <a:latin typeface="Cambria Math" panose="02040503050406030204" pitchFamily="18" charset="0"/>
                            <a:ea typeface="Cambria Math" panose="02040503050406030204" pitchFamily="18" charset="0"/>
                          </a:rPr>
                          <m:t>∙</m:t>
                        </m:r>
                        <m:r>
                          <a:rPr lang="de-DE" b="0" i="1">
                            <a:latin typeface="Cambria Math" panose="02040503050406030204" pitchFamily="18" charset="0"/>
                            <a:ea typeface="Cambria Math" panose="02040503050406030204" pitchFamily="18" charset="0"/>
                          </a:rPr>
                          <m:t>17</m:t>
                        </m:r>
                      </m:e>
                    </m:d>
                    <m:r>
                      <a:rPr lang="de-DE" b="0" i="1">
                        <a:latin typeface="Cambria Math" panose="02040503050406030204" pitchFamily="18" charset="0"/>
                        <a:ea typeface="Cambria Math" panose="02040503050406030204" pitchFamily="18" charset="0"/>
                      </a:rPr>
                      <m:t>≈0,33</m:t>
                    </m:r>
                  </m:oMath>
                </a14:m>
                <a:r>
                  <a:rPr lang="de-DE" b="0" i="1">
                    <a:ea typeface="Cambria Math" panose="02040503050406030204" pitchFamily="18" charset="0"/>
                  </a:rPr>
                  <a:t> </a:t>
                </a:r>
              </a:p>
              <a:p>
                <a:pPr algn="ctr"/>
                <a:endParaRPr lang="en-US" i="1"/>
              </a:p>
              <a:p>
                <a:pPr algn="ctr"/>
                <a14:m>
                  <m:oMath xmlns:m="http://schemas.openxmlformats.org/officeDocument/2006/math">
                    <m:r>
                      <a:rPr lang="en-US" i="1">
                        <a:latin typeface="Cambria Math" panose="02040503050406030204" pitchFamily="18" charset="0"/>
                        <a:ea typeface="Cambria Math" panose="02040503050406030204" pitchFamily="18" charset="0"/>
                      </a:rPr>
                      <m:t>𝜅</m:t>
                    </m:r>
                    <m:r>
                      <a:rPr lang="en-US" i="1">
                        <a:latin typeface="Cambria Math" panose="02040503050406030204" pitchFamily="18" charset="0"/>
                      </a:rPr>
                      <m:t>=</m:t>
                    </m:r>
                    <m:r>
                      <a:rPr lang="de-DE" i="1">
                        <a:latin typeface="Cambria Math" panose="02040503050406030204" pitchFamily="18" charset="0"/>
                      </a:rPr>
                      <m:t> </m:t>
                    </m:r>
                    <m:f>
                      <m:fPr>
                        <m:ctrlPr>
                          <a:rPr lang="de-DE" i="1">
                            <a:latin typeface="Cambria Math" panose="02040503050406030204" pitchFamily="18" charset="0"/>
                          </a:rPr>
                        </m:ctrlPr>
                      </m:fPr>
                      <m:num>
                        <m:r>
                          <a:rPr lang="de-DE" i="1">
                            <a:latin typeface="Cambria Math" panose="02040503050406030204" pitchFamily="18" charset="0"/>
                          </a:rPr>
                          <m:t>𝑝</m:t>
                        </m:r>
                        <m:r>
                          <a:rPr lang="de-DE" i="1">
                            <a:latin typeface="Cambria Math" panose="02040503050406030204" pitchFamily="18" charset="0"/>
                          </a:rPr>
                          <m:t> − </m:t>
                        </m:r>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𝑒</m:t>
                            </m:r>
                          </m:sub>
                        </m:sSub>
                      </m:num>
                      <m:den>
                        <m:r>
                          <a:rPr lang="de-DE" i="1">
                            <a:latin typeface="Cambria Math" panose="02040503050406030204" pitchFamily="18" charset="0"/>
                          </a:rPr>
                          <m:t>1−</m:t>
                        </m:r>
                        <m:sSub>
                          <m:sSubPr>
                            <m:ctrlPr>
                              <a:rPr lang="de-DE" i="1">
                                <a:latin typeface="Cambria Math" panose="02040503050406030204" pitchFamily="18" charset="0"/>
                              </a:rPr>
                            </m:ctrlPr>
                          </m:sSubPr>
                          <m:e>
                            <m:r>
                              <a:rPr lang="de-DE" i="1">
                                <a:latin typeface="Cambria Math" panose="02040503050406030204" pitchFamily="18" charset="0"/>
                              </a:rPr>
                              <m:t>𝑝</m:t>
                            </m:r>
                          </m:e>
                          <m:sub>
                            <m:r>
                              <a:rPr lang="de-DE" i="1">
                                <a:latin typeface="Cambria Math" panose="02040503050406030204" pitchFamily="18" charset="0"/>
                              </a:rPr>
                              <m:t>𝑒</m:t>
                            </m:r>
                          </m:sub>
                        </m:sSub>
                        <m:r>
                          <a:rPr lang="de-DE" i="1">
                            <a:latin typeface="Cambria Math" panose="02040503050406030204" pitchFamily="18" charset="0"/>
                          </a:rPr>
                          <m:t> </m:t>
                        </m:r>
                      </m:den>
                    </m:f>
                    <m:r>
                      <a:rPr lang="de-DE" b="0" i="1">
                        <a:latin typeface="Cambria Math" panose="02040503050406030204" pitchFamily="18" charset="0"/>
                      </a:rPr>
                      <m:t> = </m:t>
                    </m:r>
                    <m:f>
                      <m:fPr>
                        <m:ctrlPr>
                          <a:rPr lang="de-DE" b="0" i="1">
                            <a:latin typeface="Cambria Math" panose="02040503050406030204" pitchFamily="18" charset="0"/>
                          </a:rPr>
                        </m:ctrlPr>
                      </m:fPr>
                      <m:num>
                        <m:r>
                          <a:rPr lang="de-DE" b="0" i="1">
                            <a:latin typeface="Cambria Math" panose="02040503050406030204" pitchFamily="18" charset="0"/>
                          </a:rPr>
                          <m:t>0,37−0,33</m:t>
                        </m:r>
                      </m:num>
                      <m:den>
                        <m:r>
                          <a:rPr lang="de-DE" b="0" i="1">
                            <a:latin typeface="Cambria Math" panose="02040503050406030204" pitchFamily="18" charset="0"/>
                          </a:rPr>
                          <m:t>1−0,33</m:t>
                        </m:r>
                      </m:den>
                    </m:f>
                    <m:r>
                      <a:rPr lang="de-DE" b="0" i="1">
                        <a:latin typeface="Cambria Math" panose="02040503050406030204" pitchFamily="18" charset="0"/>
                      </a:rPr>
                      <m:t>=0,07</m:t>
                    </m:r>
                  </m:oMath>
                </a14:m>
                <a:r>
                  <a:rPr lang="en-US"/>
                  <a:t> </a:t>
                </a:r>
              </a:p>
              <a:p>
                <a:pPr algn="ctr"/>
                <a:endParaRPr lang="en-US" i="1"/>
              </a:p>
              <a:p>
                <a:pPr algn="ctr"/>
                <a:endParaRPr lang="en-US" i="1"/>
              </a:p>
            </p:txBody>
          </p:sp>
        </mc:Choice>
        <mc:Fallback xmlns="">
          <p:sp>
            <p:nvSpPr>
              <p:cNvPr id="7" name="TextBox 6">
                <a:extLst>
                  <a:ext uri="{FF2B5EF4-FFF2-40B4-BE49-F238E27FC236}">
                    <a16:creationId xmlns:a16="http://schemas.microsoft.com/office/drawing/2014/main" id="{E5EBB87A-E6DA-7543-8BA5-7DB0B80891BE}"/>
                  </a:ext>
                </a:extLst>
              </p:cNvPr>
              <p:cNvSpPr txBox="1">
                <a:spLocks noRot="1" noChangeAspect="1" noMove="1" noResize="1" noEditPoints="1" noAdjustHandles="1" noChangeArrowheads="1" noChangeShapeType="1" noTextEdit="1"/>
              </p:cNvSpPr>
              <p:nvPr/>
            </p:nvSpPr>
            <p:spPr>
              <a:xfrm>
                <a:off x="457200" y="4509120"/>
                <a:ext cx="8095928" cy="2322111"/>
              </a:xfrm>
              <a:prstGeom prst="rect">
                <a:avLst/>
              </a:prstGeom>
              <a:blipFill>
                <a:blip r:embed="rId2"/>
                <a:stretch>
                  <a:fillRect t="-1087"/>
                </a:stretch>
              </a:blipFill>
            </p:spPr>
            <p:txBody>
              <a:bodyPr/>
              <a:lstStyle/>
              <a:p>
                <a:r>
                  <a:rPr lang="en-US">
                    <a:noFill/>
                  </a:rPr>
                  <a:t> </a:t>
                </a:r>
              </a:p>
            </p:txBody>
          </p:sp>
        </mc:Fallback>
      </mc:AlternateContent>
    </p:spTree>
    <p:extLst>
      <p:ext uri="{BB962C8B-B14F-4D97-AF65-F5344CB8AC3E}">
        <p14:creationId xmlns:p14="http://schemas.microsoft.com/office/powerpoint/2010/main" val="211784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A94B-796B-9A41-896E-33235860EAB2}"/>
              </a:ext>
            </a:extLst>
          </p:cNvPr>
          <p:cNvSpPr>
            <a:spLocks noGrp="1"/>
          </p:cNvSpPr>
          <p:nvPr>
            <p:ph type="title"/>
          </p:nvPr>
        </p:nvSpPr>
        <p:spPr/>
        <p:txBody>
          <a:bodyPr/>
          <a:lstStyle/>
          <a:p>
            <a:r>
              <a:rPr lang="en-US"/>
              <a:t>Annotation: Wrap-up</a:t>
            </a:r>
          </a:p>
        </p:txBody>
      </p:sp>
      <p:sp>
        <p:nvSpPr>
          <p:cNvPr id="3" name="Content Placeholder 2">
            <a:extLst>
              <a:ext uri="{FF2B5EF4-FFF2-40B4-BE49-F238E27FC236}">
                <a16:creationId xmlns:a16="http://schemas.microsoft.com/office/drawing/2014/main" id="{A989EAB4-068D-CD4B-8C50-750CB30BC36F}"/>
              </a:ext>
            </a:extLst>
          </p:cNvPr>
          <p:cNvSpPr>
            <a:spLocks noGrp="1"/>
          </p:cNvSpPr>
          <p:nvPr>
            <p:ph idx="1"/>
          </p:nvPr>
        </p:nvSpPr>
        <p:spPr/>
        <p:txBody>
          <a:bodyPr/>
          <a:lstStyle/>
          <a:p>
            <a:r>
              <a:rPr lang="en-US"/>
              <a:t>Annotation is "art" and "science"</a:t>
            </a:r>
          </a:p>
          <a:p>
            <a:r>
              <a:rPr lang="en-US"/>
              <a:t>Annotation usually is qualitative and interpretative</a:t>
            </a:r>
          </a:p>
          <a:p>
            <a:r>
              <a:rPr lang="en-US"/>
              <a:t>in the spirit of reproducibility, it's important to keep annotation guidelines as clear and transparent as possible.</a:t>
            </a:r>
          </a:p>
        </p:txBody>
      </p:sp>
      <p:sp>
        <p:nvSpPr>
          <p:cNvPr id="4" name="Slide Number Placeholder 3">
            <a:extLst>
              <a:ext uri="{FF2B5EF4-FFF2-40B4-BE49-F238E27FC236}">
                <a16:creationId xmlns:a16="http://schemas.microsoft.com/office/drawing/2014/main" id="{06CB9DE5-9100-A94A-AD2E-E368F0C008D3}"/>
              </a:ext>
            </a:extLst>
          </p:cNvPr>
          <p:cNvSpPr>
            <a:spLocks noGrp="1"/>
          </p:cNvSpPr>
          <p:nvPr>
            <p:ph type="sldNum" sz="quarter" idx="12"/>
          </p:nvPr>
        </p:nvSpPr>
        <p:spPr/>
        <p:txBody>
          <a:bodyPr/>
          <a:lstStyle/>
          <a:p>
            <a:fld id="{6C6AE60A-B69C-4790-82F7-3882EDF23186}" type="slidenum">
              <a:rPr lang="de-DE" smtClean="0"/>
              <a:t>148</a:t>
            </a:fld>
            <a:endParaRPr lang="de-DE"/>
          </a:p>
        </p:txBody>
      </p:sp>
    </p:spTree>
    <p:extLst>
      <p:ext uri="{BB962C8B-B14F-4D97-AF65-F5344CB8AC3E}">
        <p14:creationId xmlns:p14="http://schemas.microsoft.com/office/powerpoint/2010/main" val="53156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5370-D3C8-0F4C-898B-BE0248259B65}"/>
              </a:ext>
            </a:extLst>
          </p:cNvPr>
          <p:cNvSpPr>
            <a:spLocks noGrp="1"/>
          </p:cNvSpPr>
          <p:nvPr>
            <p:ph type="ctrTitle"/>
          </p:nvPr>
        </p:nvSpPr>
        <p:spPr>
          <a:xfrm>
            <a:off x="685800" y="2564904"/>
            <a:ext cx="7772400" cy="1470025"/>
          </a:xfrm>
        </p:spPr>
        <p:txBody>
          <a:bodyPr/>
          <a:lstStyle/>
          <a:p>
            <a:r>
              <a:rPr lang="en-US" b="1"/>
              <a:t>From concordance to analysis: </a:t>
            </a:r>
            <a:br>
              <a:rPr lang="en-US" b="1"/>
            </a:br>
            <a:r>
              <a:rPr lang="en-US"/>
              <a:t>Practical examples for working with spreadsheet programmes</a:t>
            </a:r>
            <a:br>
              <a:rPr lang="en-US"/>
            </a:br>
            <a:endParaRPr lang="en-US"/>
          </a:p>
        </p:txBody>
      </p:sp>
      <p:sp>
        <p:nvSpPr>
          <p:cNvPr id="3" name="Subtitle 2">
            <a:extLst>
              <a:ext uri="{FF2B5EF4-FFF2-40B4-BE49-F238E27FC236}">
                <a16:creationId xmlns:a16="http://schemas.microsoft.com/office/drawing/2014/main" id="{DCA1341C-6C5C-044F-A9D1-15F8489F80D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06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b="1"/>
              <a:t>Why all this?</a:t>
            </a:r>
            <a:br>
              <a:rPr lang="en-US" b="1"/>
            </a:br>
            <a:r>
              <a:rPr lang="en-US"/>
              <a:t>The scientific method </a:t>
            </a:r>
            <a:br>
              <a:rPr lang="en-US"/>
            </a:br>
            <a:r>
              <a:rPr lang="en-US"/>
              <a:t>and scientific theory</a:t>
            </a:r>
          </a:p>
        </p:txBody>
      </p:sp>
      <p:sp>
        <p:nvSpPr>
          <p:cNvPr id="3" name="Untertitel 2"/>
          <p:cNvSpPr>
            <a:spLocks noGrp="1"/>
          </p:cNvSpPr>
          <p:nvPr>
            <p:ph type="subTitle" idx="1"/>
          </p:nvPr>
        </p:nvSpPr>
        <p:spPr>
          <a:xfrm>
            <a:off x="1371600" y="3980656"/>
            <a:ext cx="6400800" cy="1752600"/>
          </a:xfrm>
        </p:spPr>
        <p:txBody>
          <a:bodyPr/>
          <a:lstStyle/>
          <a:p>
            <a:r>
              <a:rPr lang="en-US"/>
              <a:t>(based on Maxwell &amp; Delaney 1999)</a:t>
            </a:r>
          </a:p>
        </p:txBody>
      </p:sp>
    </p:spTree>
    <p:extLst>
      <p:ext uri="{BB962C8B-B14F-4D97-AF65-F5344CB8AC3E}">
        <p14:creationId xmlns:p14="http://schemas.microsoft.com/office/powerpoint/2010/main" val="16958590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5B185-DB30-2A43-9FD8-9AA0D5790F48}"/>
              </a:ext>
            </a:extLst>
          </p:cNvPr>
          <p:cNvSpPr>
            <a:spLocks noGrp="1"/>
          </p:cNvSpPr>
          <p:nvPr>
            <p:ph type="title"/>
          </p:nvPr>
        </p:nvSpPr>
        <p:spPr/>
        <p:txBody>
          <a:bodyPr/>
          <a:lstStyle/>
          <a:p>
            <a:r>
              <a:rPr lang="en-US"/>
              <a:t>Spreadsheet programmes</a:t>
            </a:r>
          </a:p>
        </p:txBody>
      </p:sp>
      <p:sp>
        <p:nvSpPr>
          <p:cNvPr id="3" name="Content Placeholder 2">
            <a:extLst>
              <a:ext uri="{FF2B5EF4-FFF2-40B4-BE49-F238E27FC236}">
                <a16:creationId xmlns:a16="http://schemas.microsoft.com/office/drawing/2014/main" id="{7D763415-EF64-2D4E-88A4-14980F412032}"/>
              </a:ext>
            </a:extLst>
          </p:cNvPr>
          <p:cNvSpPr>
            <a:spLocks noGrp="1"/>
          </p:cNvSpPr>
          <p:nvPr>
            <p:ph idx="1"/>
          </p:nvPr>
        </p:nvSpPr>
        <p:spPr/>
        <p:txBody>
          <a:bodyPr/>
          <a:lstStyle/>
          <a:p>
            <a:r>
              <a:rPr lang="en-US"/>
              <a:t>e.g. Excel and Calc</a:t>
            </a:r>
          </a:p>
          <a:p>
            <a:r>
              <a:rPr lang="en-US"/>
              <a:t>GoogleSheets and other web-based applications for collaborative work</a:t>
            </a:r>
          </a:p>
        </p:txBody>
      </p:sp>
      <p:sp>
        <p:nvSpPr>
          <p:cNvPr id="4" name="Slide Number Placeholder 3">
            <a:extLst>
              <a:ext uri="{FF2B5EF4-FFF2-40B4-BE49-F238E27FC236}">
                <a16:creationId xmlns:a16="http://schemas.microsoft.com/office/drawing/2014/main" id="{A7A11539-82D0-8A49-BAB4-0983E716A9A4}"/>
              </a:ext>
            </a:extLst>
          </p:cNvPr>
          <p:cNvSpPr>
            <a:spLocks noGrp="1"/>
          </p:cNvSpPr>
          <p:nvPr>
            <p:ph type="sldNum" sz="quarter" idx="12"/>
          </p:nvPr>
        </p:nvSpPr>
        <p:spPr/>
        <p:txBody>
          <a:bodyPr/>
          <a:lstStyle/>
          <a:p>
            <a:fld id="{6C6AE60A-B69C-4790-82F7-3882EDF23186}" type="slidenum">
              <a:rPr lang="de-DE" smtClean="0"/>
              <a:t>150</a:t>
            </a:fld>
            <a:endParaRPr lang="de-DE"/>
          </a:p>
        </p:txBody>
      </p:sp>
    </p:spTree>
    <p:extLst>
      <p:ext uri="{BB962C8B-B14F-4D97-AF65-F5344CB8AC3E}">
        <p14:creationId xmlns:p14="http://schemas.microsoft.com/office/powerpoint/2010/main" val="398193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1AA5C-98F7-5B46-9D1F-641A27525F3E}"/>
              </a:ext>
            </a:extLst>
          </p:cNvPr>
          <p:cNvSpPr>
            <a:spLocks noGrp="1"/>
          </p:cNvSpPr>
          <p:nvPr>
            <p:ph type="title"/>
          </p:nvPr>
        </p:nvSpPr>
        <p:spPr/>
        <p:txBody>
          <a:bodyPr/>
          <a:lstStyle/>
          <a:p>
            <a:r>
              <a:rPr lang="en-US"/>
              <a:t>Example: </a:t>
            </a:r>
            <a:r>
              <a:rPr lang="en-US" i="1"/>
              <a:t>programmiert </a:t>
            </a:r>
            <a:r>
              <a:rPr lang="en-US"/>
              <a:t>vs. </a:t>
            </a:r>
            <a:r>
              <a:rPr lang="en-US" i="1"/>
              <a:t>vorprogrammiert</a:t>
            </a:r>
            <a:endParaRPr lang="en-US"/>
          </a:p>
        </p:txBody>
      </p:sp>
      <p:sp>
        <p:nvSpPr>
          <p:cNvPr id="3" name="Content Placeholder 2">
            <a:extLst>
              <a:ext uri="{FF2B5EF4-FFF2-40B4-BE49-F238E27FC236}">
                <a16:creationId xmlns:a16="http://schemas.microsoft.com/office/drawing/2014/main" id="{7CC49156-F1A5-9E42-AB03-04217A373FCB}"/>
              </a:ext>
            </a:extLst>
          </p:cNvPr>
          <p:cNvSpPr>
            <a:spLocks noGrp="1"/>
          </p:cNvSpPr>
          <p:nvPr>
            <p:ph idx="1"/>
          </p:nvPr>
        </p:nvSpPr>
        <p:spPr/>
        <p:txBody>
          <a:bodyPr/>
          <a:lstStyle/>
          <a:p>
            <a:r>
              <a:rPr lang="en-US"/>
              <a:t>Bastian Sick: </a:t>
            </a:r>
            <a:r>
              <a:rPr lang="en-US" i="1"/>
              <a:t>vorprogrammiert </a:t>
            </a:r>
            <a:r>
              <a:rPr lang="en-US"/>
              <a:t>doesn't make sense because everything is programmed in advance....</a:t>
            </a:r>
          </a:p>
          <a:p>
            <a:r>
              <a:rPr lang="en-US">
                <a:sym typeface="Wingdings" pitchFamily="2" charset="2"/>
              </a:rPr>
              <a:t>  Does this popular metalinguistic statement have an impact on actual language use?</a:t>
            </a:r>
          </a:p>
          <a:p>
            <a:r>
              <a:rPr lang="en-US">
                <a:sym typeface="Wingdings" pitchFamily="2" charset="2"/>
              </a:rPr>
              <a:t>Method: Searching for </a:t>
            </a:r>
            <a:r>
              <a:rPr lang="en-US" i="1">
                <a:sym typeface="Wingdings" pitchFamily="2" charset="2"/>
              </a:rPr>
              <a:t>programmiert </a:t>
            </a:r>
            <a:r>
              <a:rPr lang="en-US">
                <a:sym typeface="Wingdings" pitchFamily="2" charset="2"/>
              </a:rPr>
              <a:t>and </a:t>
            </a:r>
            <a:r>
              <a:rPr lang="en-US" i="1">
                <a:sym typeface="Wingdings" pitchFamily="2" charset="2"/>
              </a:rPr>
              <a:t>vorprogrammiert </a:t>
            </a:r>
            <a:r>
              <a:rPr lang="en-US">
                <a:sym typeface="Wingdings" pitchFamily="2" charset="2"/>
              </a:rPr>
              <a:t>in DWDS</a:t>
            </a:r>
            <a:endParaRPr lang="en-US"/>
          </a:p>
        </p:txBody>
      </p:sp>
      <p:sp>
        <p:nvSpPr>
          <p:cNvPr id="4" name="Slide Number Placeholder 3">
            <a:extLst>
              <a:ext uri="{FF2B5EF4-FFF2-40B4-BE49-F238E27FC236}">
                <a16:creationId xmlns:a16="http://schemas.microsoft.com/office/drawing/2014/main" id="{3D6936C8-6614-014B-B0FC-C092480A23B9}"/>
              </a:ext>
            </a:extLst>
          </p:cNvPr>
          <p:cNvSpPr>
            <a:spLocks noGrp="1"/>
          </p:cNvSpPr>
          <p:nvPr>
            <p:ph type="sldNum" sz="quarter" idx="12"/>
          </p:nvPr>
        </p:nvSpPr>
        <p:spPr/>
        <p:txBody>
          <a:bodyPr/>
          <a:lstStyle/>
          <a:p>
            <a:fld id="{6C6AE60A-B69C-4790-82F7-3882EDF23186}" type="slidenum">
              <a:rPr lang="de-DE" smtClean="0"/>
              <a:t>151</a:t>
            </a:fld>
            <a:endParaRPr lang="de-DE"/>
          </a:p>
        </p:txBody>
      </p:sp>
    </p:spTree>
    <p:extLst>
      <p:ext uri="{BB962C8B-B14F-4D97-AF65-F5344CB8AC3E}">
        <p14:creationId xmlns:p14="http://schemas.microsoft.com/office/powerpoint/2010/main" val="327607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8A16-6A51-DC41-A9E4-1FB5123ECEEE}"/>
              </a:ext>
            </a:extLst>
          </p:cNvPr>
          <p:cNvSpPr>
            <a:spLocks noGrp="1"/>
          </p:cNvSpPr>
          <p:nvPr>
            <p:ph type="title"/>
          </p:nvPr>
        </p:nvSpPr>
        <p:spPr/>
        <p:txBody>
          <a:bodyPr/>
          <a:lstStyle/>
          <a:p>
            <a:r>
              <a:rPr lang="en-US"/>
              <a:t>Step 1: Easy</a:t>
            </a:r>
          </a:p>
        </p:txBody>
      </p:sp>
      <p:sp>
        <p:nvSpPr>
          <p:cNvPr id="3" name="Content Placeholder 2">
            <a:extLst>
              <a:ext uri="{FF2B5EF4-FFF2-40B4-BE49-F238E27FC236}">
                <a16:creationId xmlns:a16="http://schemas.microsoft.com/office/drawing/2014/main" id="{5F9FE927-980C-9C48-A500-F67F0033E0DC}"/>
              </a:ext>
            </a:extLst>
          </p:cNvPr>
          <p:cNvSpPr>
            <a:spLocks noGrp="1"/>
          </p:cNvSpPr>
          <p:nvPr>
            <p:ph idx="1"/>
          </p:nvPr>
        </p:nvSpPr>
        <p:spPr/>
        <p:txBody>
          <a:bodyPr/>
          <a:lstStyle/>
          <a:p>
            <a:r>
              <a:rPr lang="en-US"/>
              <a:t>Please go to https://dwds.de and search for </a:t>
            </a:r>
            <a:r>
              <a:rPr lang="en-US" i="1"/>
              <a:t>programmiert </a:t>
            </a:r>
            <a:r>
              <a:rPr lang="en-US"/>
              <a:t>and </a:t>
            </a:r>
            <a:r>
              <a:rPr lang="en-US" i="1"/>
              <a:t>vorprogrammiert </a:t>
            </a:r>
            <a:r>
              <a:rPr lang="en-US"/>
              <a:t>in the Core Corpus of the 20</a:t>
            </a:r>
            <a:r>
              <a:rPr lang="en-US" baseline="30000"/>
              <a:t>th</a:t>
            </a:r>
            <a:r>
              <a:rPr lang="en-US"/>
              <a:t> Century (DWDS-Kernkorpus des 20. Jahrhunderts)</a:t>
            </a:r>
          </a:p>
          <a:p>
            <a:r>
              <a:rPr lang="en-US"/>
              <a:t>Import the data to a spreadsheet programme.</a:t>
            </a:r>
          </a:p>
        </p:txBody>
      </p:sp>
      <p:sp>
        <p:nvSpPr>
          <p:cNvPr id="4" name="Slide Number Placeholder 3">
            <a:extLst>
              <a:ext uri="{FF2B5EF4-FFF2-40B4-BE49-F238E27FC236}">
                <a16:creationId xmlns:a16="http://schemas.microsoft.com/office/drawing/2014/main" id="{C98BC93C-00F0-F246-8CE6-C3C77C9C8710}"/>
              </a:ext>
            </a:extLst>
          </p:cNvPr>
          <p:cNvSpPr>
            <a:spLocks noGrp="1"/>
          </p:cNvSpPr>
          <p:nvPr>
            <p:ph type="sldNum" sz="quarter" idx="12"/>
          </p:nvPr>
        </p:nvSpPr>
        <p:spPr/>
        <p:txBody>
          <a:bodyPr/>
          <a:lstStyle/>
          <a:p>
            <a:fld id="{6C6AE60A-B69C-4790-82F7-3882EDF23186}" type="slidenum">
              <a:rPr lang="de-DE" smtClean="0"/>
              <a:t>152</a:t>
            </a:fld>
            <a:endParaRPr lang="de-DE"/>
          </a:p>
        </p:txBody>
      </p:sp>
    </p:spTree>
    <p:extLst>
      <p:ext uri="{BB962C8B-B14F-4D97-AF65-F5344CB8AC3E}">
        <p14:creationId xmlns:p14="http://schemas.microsoft.com/office/powerpoint/2010/main" val="1668740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475D-AE03-3740-811D-425934E023EC}"/>
              </a:ext>
            </a:extLst>
          </p:cNvPr>
          <p:cNvSpPr>
            <a:spLocks noGrp="1"/>
          </p:cNvSpPr>
          <p:nvPr>
            <p:ph type="title"/>
          </p:nvPr>
        </p:nvSpPr>
        <p:spPr/>
        <p:txBody>
          <a:bodyPr/>
          <a:lstStyle/>
          <a:p>
            <a:r>
              <a:rPr lang="en-US"/>
              <a:t>Step 2: Harder</a:t>
            </a:r>
          </a:p>
        </p:txBody>
      </p:sp>
      <p:sp>
        <p:nvSpPr>
          <p:cNvPr id="3" name="Content Placeholder 2">
            <a:extLst>
              <a:ext uri="{FF2B5EF4-FFF2-40B4-BE49-F238E27FC236}">
                <a16:creationId xmlns:a16="http://schemas.microsoft.com/office/drawing/2014/main" id="{41CDCECB-C13C-B241-95AB-B32A5593694F}"/>
              </a:ext>
            </a:extLst>
          </p:cNvPr>
          <p:cNvSpPr>
            <a:spLocks noGrp="1"/>
          </p:cNvSpPr>
          <p:nvPr>
            <p:ph idx="1"/>
          </p:nvPr>
        </p:nvSpPr>
        <p:spPr/>
        <p:txBody>
          <a:bodyPr/>
          <a:lstStyle/>
          <a:p>
            <a:r>
              <a:rPr lang="en-US"/>
              <a:t>Create a pivot table showing the (absolute and/or relative) frequency of </a:t>
            </a:r>
            <a:r>
              <a:rPr lang="en-US" i="1"/>
              <a:t>programmiert </a:t>
            </a:r>
            <a:r>
              <a:rPr lang="en-US"/>
              <a:t>and </a:t>
            </a:r>
            <a:r>
              <a:rPr lang="en-US" i="1"/>
              <a:t>vorprogrammiert </a:t>
            </a:r>
            <a:r>
              <a:rPr lang="en-US"/>
              <a:t>by decade.</a:t>
            </a:r>
          </a:p>
          <a:p>
            <a:r>
              <a:rPr lang="en-US"/>
              <a:t>Try to visualize the table.</a:t>
            </a:r>
          </a:p>
        </p:txBody>
      </p:sp>
      <p:sp>
        <p:nvSpPr>
          <p:cNvPr id="4" name="Slide Number Placeholder 3">
            <a:extLst>
              <a:ext uri="{FF2B5EF4-FFF2-40B4-BE49-F238E27FC236}">
                <a16:creationId xmlns:a16="http://schemas.microsoft.com/office/drawing/2014/main" id="{C0BA9C87-3A2E-A640-BF11-E390359D8A08}"/>
              </a:ext>
            </a:extLst>
          </p:cNvPr>
          <p:cNvSpPr>
            <a:spLocks noGrp="1"/>
          </p:cNvSpPr>
          <p:nvPr>
            <p:ph type="sldNum" sz="quarter" idx="12"/>
          </p:nvPr>
        </p:nvSpPr>
        <p:spPr/>
        <p:txBody>
          <a:bodyPr/>
          <a:lstStyle/>
          <a:p>
            <a:fld id="{6C6AE60A-B69C-4790-82F7-3882EDF23186}" type="slidenum">
              <a:rPr lang="de-DE" smtClean="0"/>
              <a:t>153</a:t>
            </a:fld>
            <a:endParaRPr lang="de-DE"/>
          </a:p>
        </p:txBody>
      </p:sp>
    </p:spTree>
    <p:extLst>
      <p:ext uri="{BB962C8B-B14F-4D97-AF65-F5344CB8AC3E}">
        <p14:creationId xmlns:p14="http://schemas.microsoft.com/office/powerpoint/2010/main" val="181552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D578-154D-1D4E-A99E-43D8D9DE30AF}"/>
              </a:ext>
            </a:extLst>
          </p:cNvPr>
          <p:cNvSpPr>
            <a:spLocks noGrp="1"/>
          </p:cNvSpPr>
          <p:nvPr>
            <p:ph type="title"/>
          </p:nvPr>
        </p:nvSpPr>
        <p:spPr/>
        <p:txBody>
          <a:bodyPr/>
          <a:lstStyle/>
          <a:p>
            <a:r>
              <a:rPr lang="en-US"/>
              <a:t>Step 3: Not exactly trivial</a:t>
            </a:r>
          </a:p>
        </p:txBody>
      </p:sp>
      <p:sp>
        <p:nvSpPr>
          <p:cNvPr id="3" name="Content Placeholder 2">
            <a:extLst>
              <a:ext uri="{FF2B5EF4-FFF2-40B4-BE49-F238E27FC236}">
                <a16:creationId xmlns:a16="http://schemas.microsoft.com/office/drawing/2014/main" id="{54B86F48-49FF-B94D-80C5-B6E57E02AABB}"/>
              </a:ext>
            </a:extLst>
          </p:cNvPr>
          <p:cNvSpPr>
            <a:spLocks noGrp="1"/>
          </p:cNvSpPr>
          <p:nvPr>
            <p:ph idx="1"/>
          </p:nvPr>
        </p:nvSpPr>
        <p:spPr/>
        <p:txBody>
          <a:bodyPr/>
          <a:lstStyle/>
          <a:p>
            <a:r>
              <a:rPr lang="en-US"/>
              <a:t>Create a new column containing the </a:t>
            </a:r>
            <a:r>
              <a:rPr lang="en-US" b="1"/>
              <a:t>last word </a:t>
            </a:r>
            <a:r>
              <a:rPr lang="en-US"/>
              <a:t>from the column with the left context</a:t>
            </a:r>
          </a:p>
          <a:p>
            <a:r>
              <a:rPr lang="en-US"/>
              <a:t>Sort the table by the last word in the left context.</a:t>
            </a:r>
          </a:p>
          <a:p>
            <a:r>
              <a:rPr lang="en-US"/>
              <a:t>Create a pivot table showing which words occur often before </a:t>
            </a:r>
            <a:r>
              <a:rPr lang="en-US" i="1"/>
              <a:t>programmiert </a:t>
            </a:r>
            <a:r>
              <a:rPr lang="en-US"/>
              <a:t>and </a:t>
            </a:r>
            <a:r>
              <a:rPr lang="en-US" i="1"/>
              <a:t>vorprogrammiert.</a:t>
            </a:r>
            <a:endParaRPr lang="en-US"/>
          </a:p>
        </p:txBody>
      </p:sp>
      <p:sp>
        <p:nvSpPr>
          <p:cNvPr id="4" name="Slide Number Placeholder 3">
            <a:extLst>
              <a:ext uri="{FF2B5EF4-FFF2-40B4-BE49-F238E27FC236}">
                <a16:creationId xmlns:a16="http://schemas.microsoft.com/office/drawing/2014/main" id="{1F3A469A-2F75-1F4E-88A2-3E6FD13B8841}"/>
              </a:ext>
            </a:extLst>
          </p:cNvPr>
          <p:cNvSpPr>
            <a:spLocks noGrp="1"/>
          </p:cNvSpPr>
          <p:nvPr>
            <p:ph type="sldNum" sz="quarter" idx="12"/>
          </p:nvPr>
        </p:nvSpPr>
        <p:spPr/>
        <p:txBody>
          <a:bodyPr/>
          <a:lstStyle/>
          <a:p>
            <a:fld id="{6C6AE60A-B69C-4790-82F7-3882EDF23186}" type="slidenum">
              <a:rPr lang="de-DE" smtClean="0"/>
              <a:t>154</a:t>
            </a:fld>
            <a:endParaRPr lang="de-DE"/>
          </a:p>
        </p:txBody>
      </p:sp>
    </p:spTree>
    <p:extLst>
      <p:ext uri="{BB962C8B-B14F-4D97-AF65-F5344CB8AC3E}">
        <p14:creationId xmlns:p14="http://schemas.microsoft.com/office/powerpoint/2010/main" val="316503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EF0-C5B9-A044-AE17-B8E595C9F8CB}"/>
              </a:ext>
            </a:extLst>
          </p:cNvPr>
          <p:cNvSpPr>
            <a:spLocks noGrp="1"/>
          </p:cNvSpPr>
          <p:nvPr>
            <p:ph type="title"/>
          </p:nvPr>
        </p:nvSpPr>
        <p:spPr/>
        <p:txBody>
          <a:bodyPr/>
          <a:lstStyle/>
          <a:p>
            <a:r>
              <a:rPr lang="en-US"/>
              <a:t>Example: </a:t>
            </a:r>
            <a:r>
              <a:rPr lang="en-US" i="1"/>
              <a:t>Sinn machen </a:t>
            </a:r>
            <a:r>
              <a:rPr lang="en-US"/>
              <a:t>vs. </a:t>
            </a:r>
            <a:r>
              <a:rPr lang="en-US" i="1"/>
              <a:t>Sinn ergeben</a:t>
            </a:r>
            <a:endParaRPr lang="en-US"/>
          </a:p>
        </p:txBody>
      </p:sp>
      <p:sp>
        <p:nvSpPr>
          <p:cNvPr id="3" name="Content Placeholder 2">
            <a:extLst>
              <a:ext uri="{FF2B5EF4-FFF2-40B4-BE49-F238E27FC236}">
                <a16:creationId xmlns:a16="http://schemas.microsoft.com/office/drawing/2014/main" id="{DB94E19C-01E1-D041-877B-5319BE80DC9F}"/>
              </a:ext>
            </a:extLst>
          </p:cNvPr>
          <p:cNvSpPr>
            <a:spLocks noGrp="1"/>
          </p:cNvSpPr>
          <p:nvPr>
            <p:ph idx="1"/>
          </p:nvPr>
        </p:nvSpPr>
        <p:spPr/>
        <p:txBody>
          <a:bodyPr/>
          <a:lstStyle/>
          <a:p>
            <a:r>
              <a:rPr lang="en-US"/>
              <a:t>Bastian Sick: </a:t>
            </a:r>
            <a:r>
              <a:rPr lang="en-US" i="1"/>
              <a:t>Sinn machen </a:t>
            </a:r>
            <a:r>
              <a:rPr lang="en-US"/>
              <a:t>doesn't make sense because sense is nothing that can be made.</a:t>
            </a:r>
          </a:p>
          <a:p>
            <a:r>
              <a:rPr lang="en-US"/>
              <a:t>Again, we ask: Does this popular meta-linguistic statement have an impact on language use?</a:t>
            </a:r>
          </a:p>
          <a:p>
            <a:r>
              <a:rPr lang="en-US"/>
              <a:t>Method: Query for </a:t>
            </a:r>
            <a:r>
              <a:rPr lang="en-US" i="1"/>
              <a:t>Sinn machen </a:t>
            </a:r>
            <a:r>
              <a:rPr lang="en-US"/>
              <a:t>vs. </a:t>
            </a:r>
            <a:r>
              <a:rPr lang="en-US" i="1"/>
              <a:t>Sinn ergeben </a:t>
            </a:r>
            <a:r>
              <a:rPr lang="en-US"/>
              <a:t>in DWDS</a:t>
            </a:r>
          </a:p>
        </p:txBody>
      </p:sp>
      <p:sp>
        <p:nvSpPr>
          <p:cNvPr id="4" name="Slide Number Placeholder 3">
            <a:extLst>
              <a:ext uri="{FF2B5EF4-FFF2-40B4-BE49-F238E27FC236}">
                <a16:creationId xmlns:a16="http://schemas.microsoft.com/office/drawing/2014/main" id="{8DBF1B5B-0572-7147-B2E2-110BBE03E2DD}"/>
              </a:ext>
            </a:extLst>
          </p:cNvPr>
          <p:cNvSpPr>
            <a:spLocks noGrp="1"/>
          </p:cNvSpPr>
          <p:nvPr>
            <p:ph type="sldNum" sz="quarter" idx="12"/>
          </p:nvPr>
        </p:nvSpPr>
        <p:spPr/>
        <p:txBody>
          <a:bodyPr/>
          <a:lstStyle/>
          <a:p>
            <a:fld id="{6C6AE60A-B69C-4790-82F7-3882EDF23186}" type="slidenum">
              <a:rPr lang="de-DE" smtClean="0"/>
              <a:t>155</a:t>
            </a:fld>
            <a:endParaRPr lang="de-DE"/>
          </a:p>
        </p:txBody>
      </p:sp>
    </p:spTree>
    <p:extLst>
      <p:ext uri="{BB962C8B-B14F-4D97-AF65-F5344CB8AC3E}">
        <p14:creationId xmlns:p14="http://schemas.microsoft.com/office/powerpoint/2010/main" val="8243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Aristotle</a:t>
            </a:r>
          </a:p>
        </p:txBody>
      </p:sp>
      <p:sp>
        <p:nvSpPr>
          <p:cNvPr id="3" name="Inhaltsplatzhalter 2"/>
          <p:cNvSpPr>
            <a:spLocks noGrp="1"/>
          </p:cNvSpPr>
          <p:nvPr>
            <p:ph idx="1"/>
          </p:nvPr>
        </p:nvSpPr>
        <p:spPr>
          <a:xfrm>
            <a:off x="2555776" y="1600200"/>
            <a:ext cx="6131024" cy="4525963"/>
          </a:xfrm>
        </p:spPr>
        <p:txBody>
          <a:bodyPr/>
          <a:lstStyle/>
          <a:p>
            <a:r>
              <a:rPr lang="en-US" b="1"/>
              <a:t>deductive </a:t>
            </a:r>
            <a:r>
              <a:rPr lang="en-US"/>
              <a:t>method</a:t>
            </a:r>
          </a:p>
          <a:p>
            <a:r>
              <a:rPr lang="en-US"/>
              <a:t>Ideal: Syllogism</a:t>
            </a:r>
          </a:p>
          <a:p>
            <a:endParaRPr lang="en-US"/>
          </a:p>
          <a:p>
            <a:pPr marL="0" indent="0">
              <a:buNone/>
            </a:pPr>
            <a:r>
              <a:rPr lang="en-US" i="1"/>
              <a:t>All humans are mortal.</a:t>
            </a:r>
          </a:p>
          <a:p>
            <a:pPr marL="0" indent="0">
              <a:buNone/>
            </a:pPr>
            <a:r>
              <a:rPr lang="en-US" i="1"/>
              <a:t>All greeks are humans.</a:t>
            </a:r>
          </a:p>
          <a:p>
            <a:pPr marL="0" indent="0">
              <a:buNone/>
            </a:pPr>
            <a:endParaRPr lang="en-US" i="1"/>
          </a:p>
          <a:p>
            <a:pPr marL="0" indent="0">
              <a:buNone/>
            </a:pPr>
            <a:r>
              <a:rPr lang="en-US">
                <a:sym typeface="Wingdings" panose="05000000000000000000" pitchFamily="2" charset="2"/>
              </a:rPr>
              <a:t></a:t>
            </a:r>
            <a:r>
              <a:rPr lang="en-US" i="1">
                <a:sym typeface="Wingdings" panose="05000000000000000000" pitchFamily="2" charset="2"/>
              </a:rPr>
              <a:t> All greeks are mortal</a:t>
            </a:r>
          </a:p>
        </p:txBody>
      </p:sp>
      <p:sp>
        <p:nvSpPr>
          <p:cNvPr id="4" name="Foliennummernplatzhalter 3"/>
          <p:cNvSpPr>
            <a:spLocks noGrp="1"/>
          </p:cNvSpPr>
          <p:nvPr>
            <p:ph type="sldNum" sz="quarter" idx="12"/>
          </p:nvPr>
        </p:nvSpPr>
        <p:spPr/>
        <p:txBody>
          <a:bodyPr/>
          <a:lstStyle/>
          <a:p>
            <a:fld id="{6C6AE60A-B69C-4790-82F7-3882EDF23186}" type="slidenum">
              <a:rPr lang="de-DE" smtClean="0"/>
              <a:t>16</a:t>
            </a:fld>
            <a:endParaRPr lang="de-DE"/>
          </a:p>
        </p:txBody>
      </p:sp>
      <p:pic>
        <p:nvPicPr>
          <p:cNvPr id="5122" name="Picture 2" descr="https://upload.wikimedia.org/wikipedia/commons/thumb/a/ae/Aristotle_Altemps_Inv8575.jpg/220px-Aristotle_Altemps_Inv85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72816"/>
            <a:ext cx="2095500" cy="280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70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Sir Francis Bacon</a:t>
            </a:r>
          </a:p>
        </p:txBody>
      </p:sp>
      <p:sp>
        <p:nvSpPr>
          <p:cNvPr id="3" name="Inhaltsplatzhalter 2"/>
          <p:cNvSpPr>
            <a:spLocks noGrp="1"/>
          </p:cNvSpPr>
          <p:nvPr>
            <p:ph idx="1"/>
          </p:nvPr>
        </p:nvSpPr>
        <p:spPr>
          <a:xfrm>
            <a:off x="2195736" y="1600200"/>
            <a:ext cx="6491064" cy="4525963"/>
          </a:xfrm>
        </p:spPr>
        <p:txBody>
          <a:bodyPr>
            <a:normAutofit/>
          </a:bodyPr>
          <a:lstStyle/>
          <a:p>
            <a:pPr marL="0" indent="0">
              <a:buNone/>
            </a:pPr>
            <a:r>
              <a:rPr lang="en-US" sz="2800" i="1"/>
              <a:t>Novum Organon </a:t>
            </a:r>
            <a:r>
              <a:rPr lang="en-US" sz="2800"/>
              <a:t>(1620): </a:t>
            </a:r>
          </a:p>
          <a:p>
            <a:pPr marL="0" indent="0">
              <a:buNone/>
            </a:pPr>
            <a:endParaRPr lang="en-US" sz="2000"/>
          </a:p>
          <a:p>
            <a:r>
              <a:rPr lang="en-US" sz="2800" b="1"/>
              <a:t>Inductive</a:t>
            </a:r>
            <a:r>
              <a:rPr lang="en-US" sz="2800"/>
              <a:t> Method</a:t>
            </a:r>
          </a:p>
          <a:p>
            <a:r>
              <a:rPr lang="en-US" sz="2800"/>
              <a:t>observe natural phenomena and draw general deductions</a:t>
            </a:r>
          </a:p>
          <a:p>
            <a:r>
              <a:rPr lang="en-US" sz="2800"/>
              <a:t>methods: Experiments!</a:t>
            </a:r>
          </a:p>
          <a:p>
            <a:r>
              <a:rPr lang="en-US" sz="2800"/>
              <a:t>Ideal: Researcher is objective and rational</a:t>
            </a:r>
          </a:p>
          <a:p>
            <a:r>
              <a:rPr lang="en-US" sz="2800"/>
              <a:t>Explorative approach: Experiments are not hypothesis-driven</a:t>
            </a:r>
          </a:p>
        </p:txBody>
      </p:sp>
      <p:sp>
        <p:nvSpPr>
          <p:cNvPr id="4" name="Foliennummernplatzhalter 3"/>
          <p:cNvSpPr>
            <a:spLocks noGrp="1"/>
          </p:cNvSpPr>
          <p:nvPr>
            <p:ph type="sldNum" sz="quarter" idx="12"/>
          </p:nvPr>
        </p:nvSpPr>
        <p:spPr/>
        <p:txBody>
          <a:bodyPr/>
          <a:lstStyle/>
          <a:p>
            <a:fld id="{6C6AE60A-B69C-4790-82F7-3882EDF23186}" type="slidenum">
              <a:rPr lang="de-DE" smtClean="0"/>
              <a:t>17</a:t>
            </a:fld>
            <a:endParaRPr lang="de-DE"/>
          </a:p>
        </p:txBody>
      </p:sp>
      <p:pic>
        <p:nvPicPr>
          <p:cNvPr id="6146" name="Picture 2" descr="https://upload.wikimedia.org/wikipedia/commons/thumb/a/a7/Pourbus_Francis_Bacon.jpg/220px-Pourbus_Francis_Bac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9" y="1772816"/>
            <a:ext cx="2095500" cy="2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95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Pre-assumptions</a:t>
            </a:r>
          </a:p>
        </p:txBody>
      </p:sp>
      <p:sp>
        <p:nvSpPr>
          <p:cNvPr id="3" name="Inhaltsplatzhalter 2"/>
          <p:cNvSpPr>
            <a:spLocks noGrp="1"/>
          </p:cNvSpPr>
          <p:nvPr>
            <p:ph idx="1"/>
          </p:nvPr>
        </p:nvSpPr>
        <p:spPr/>
        <p:txBody>
          <a:bodyPr/>
          <a:lstStyle/>
          <a:p>
            <a:r>
              <a:rPr lang="en-US"/>
              <a:t>Science is never free of preassumptions</a:t>
            </a:r>
          </a:p>
          <a:p>
            <a:r>
              <a:rPr lang="en-US"/>
              <a:t>The most important ones among them:</a:t>
            </a:r>
          </a:p>
          <a:p>
            <a:endParaRPr lang="en-US"/>
          </a:p>
          <a:p>
            <a:pPr lvl="1"/>
            <a:r>
              <a:rPr lang="en-US"/>
              <a:t>Uniformity of nature</a:t>
            </a:r>
          </a:p>
          <a:p>
            <a:pPr lvl="1"/>
            <a:endParaRPr lang="en-US"/>
          </a:p>
          <a:p>
            <a:pPr lvl="1"/>
            <a:r>
              <a:rPr lang="en-US"/>
              <a:t>Finite causality</a:t>
            </a:r>
          </a:p>
        </p:txBody>
      </p:sp>
      <p:sp>
        <p:nvSpPr>
          <p:cNvPr id="4" name="Foliennummernplatzhalter 3"/>
          <p:cNvSpPr>
            <a:spLocks noGrp="1"/>
          </p:cNvSpPr>
          <p:nvPr>
            <p:ph type="sldNum" sz="quarter" idx="12"/>
          </p:nvPr>
        </p:nvSpPr>
        <p:spPr/>
        <p:txBody>
          <a:bodyPr/>
          <a:lstStyle/>
          <a:p>
            <a:fld id="{6C6AE60A-B69C-4790-82F7-3882EDF23186}" type="slidenum">
              <a:rPr lang="de-DE" smtClean="0"/>
              <a:t>18</a:t>
            </a:fld>
            <a:endParaRPr lang="de-DE"/>
          </a:p>
        </p:txBody>
      </p:sp>
    </p:spTree>
    <p:extLst>
      <p:ext uri="{BB962C8B-B14F-4D97-AF65-F5344CB8AC3E}">
        <p14:creationId xmlns:p14="http://schemas.microsoft.com/office/powerpoint/2010/main" val="983319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Uniformity of nature</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19</a:t>
            </a:fld>
            <a:endParaRPr lang="de-DE"/>
          </a:p>
        </p:txBody>
      </p:sp>
      <p:pic>
        <p:nvPicPr>
          <p:cNvPr id="7170" name="Picture 2" descr="Chaos, Ordnung, Chaostheorie, Wirrwarr, Tumult, Gewir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916832"/>
            <a:ext cx="6096000" cy="430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07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FD02-6C9B-A17C-05A4-FBC68B678DDD}"/>
              </a:ext>
            </a:extLst>
          </p:cNvPr>
          <p:cNvSpPr>
            <a:spLocks noGrp="1"/>
          </p:cNvSpPr>
          <p:nvPr>
            <p:ph type="title"/>
          </p:nvPr>
        </p:nvSpPr>
        <p:spPr/>
        <p:txBody>
          <a:bodyPr/>
          <a:lstStyle/>
          <a:p>
            <a:r>
              <a:rPr lang="en-DE"/>
              <a:t>Materials</a:t>
            </a:r>
          </a:p>
        </p:txBody>
      </p:sp>
      <p:sp>
        <p:nvSpPr>
          <p:cNvPr id="3" name="Content Placeholder 2">
            <a:extLst>
              <a:ext uri="{FF2B5EF4-FFF2-40B4-BE49-F238E27FC236}">
                <a16:creationId xmlns:a16="http://schemas.microsoft.com/office/drawing/2014/main" id="{EC8172F8-B307-BD4A-D5AA-DE92B8E2472F}"/>
              </a:ext>
            </a:extLst>
          </p:cNvPr>
          <p:cNvSpPr>
            <a:spLocks noGrp="1"/>
          </p:cNvSpPr>
          <p:nvPr>
            <p:ph idx="1"/>
          </p:nvPr>
        </p:nvSpPr>
        <p:spPr/>
        <p:txBody>
          <a:bodyPr/>
          <a:lstStyle/>
          <a:p>
            <a:r>
              <a:rPr lang="en-GB">
                <a:hlinkClick r:id="rId2"/>
              </a:rPr>
              <a:t>https://t1p.de/cl_turin2024</a:t>
            </a:r>
            <a:endParaRPr lang="en-DE"/>
          </a:p>
        </p:txBody>
      </p:sp>
      <p:sp>
        <p:nvSpPr>
          <p:cNvPr id="4" name="Slide Number Placeholder 3">
            <a:extLst>
              <a:ext uri="{FF2B5EF4-FFF2-40B4-BE49-F238E27FC236}">
                <a16:creationId xmlns:a16="http://schemas.microsoft.com/office/drawing/2014/main" id="{6E2E4049-86CB-B9E3-F37D-A526B663B6C6}"/>
              </a:ext>
            </a:extLst>
          </p:cNvPr>
          <p:cNvSpPr>
            <a:spLocks noGrp="1"/>
          </p:cNvSpPr>
          <p:nvPr>
            <p:ph type="sldNum" sz="quarter" idx="12"/>
          </p:nvPr>
        </p:nvSpPr>
        <p:spPr/>
        <p:txBody>
          <a:bodyPr/>
          <a:lstStyle/>
          <a:p>
            <a:fld id="{6C6AE60A-B69C-4790-82F7-3882EDF23186}" type="slidenum">
              <a:rPr lang="de-DE" smtClean="0"/>
              <a:t>2</a:t>
            </a:fld>
            <a:endParaRPr lang="de-DE"/>
          </a:p>
        </p:txBody>
      </p:sp>
    </p:spTree>
    <p:extLst>
      <p:ext uri="{BB962C8B-B14F-4D97-AF65-F5344CB8AC3E}">
        <p14:creationId xmlns:p14="http://schemas.microsoft.com/office/powerpoint/2010/main" val="3256673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Uniformity of nature</a:t>
            </a:r>
          </a:p>
        </p:txBody>
      </p:sp>
      <p:sp>
        <p:nvSpPr>
          <p:cNvPr id="3" name="Inhaltsplatzhalter 2"/>
          <p:cNvSpPr>
            <a:spLocks noGrp="1"/>
          </p:cNvSpPr>
          <p:nvPr>
            <p:ph idx="1"/>
          </p:nvPr>
        </p:nvSpPr>
        <p:spPr/>
        <p:txBody>
          <a:bodyPr/>
          <a:lstStyle/>
          <a:p>
            <a:r>
              <a:rPr lang="en-US"/>
              <a:t>Nature follows certain regularities</a:t>
            </a:r>
          </a:p>
          <a:p>
            <a:endParaRPr lang="en-US"/>
          </a:p>
          <a:p>
            <a:r>
              <a:rPr lang="en-US"/>
              <a:t>Hence, we can draw generalizations</a:t>
            </a:r>
          </a:p>
        </p:txBody>
      </p:sp>
      <p:sp>
        <p:nvSpPr>
          <p:cNvPr id="4" name="Foliennummernplatzhalter 3"/>
          <p:cNvSpPr>
            <a:spLocks noGrp="1"/>
          </p:cNvSpPr>
          <p:nvPr>
            <p:ph type="sldNum" sz="quarter" idx="12"/>
          </p:nvPr>
        </p:nvSpPr>
        <p:spPr/>
        <p:txBody>
          <a:bodyPr/>
          <a:lstStyle/>
          <a:p>
            <a:fld id="{6C6AE60A-B69C-4790-82F7-3882EDF23186}" type="slidenum">
              <a:rPr lang="de-DE" smtClean="0"/>
              <a:t>20</a:t>
            </a:fld>
            <a:endParaRPr lang="de-DE"/>
          </a:p>
        </p:txBody>
      </p:sp>
    </p:spTree>
    <p:extLst>
      <p:ext uri="{BB962C8B-B14F-4D97-AF65-F5344CB8AC3E}">
        <p14:creationId xmlns:p14="http://schemas.microsoft.com/office/powerpoint/2010/main" val="51068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Finite causality</a:t>
            </a:r>
          </a:p>
        </p:txBody>
      </p:sp>
      <p:sp>
        <p:nvSpPr>
          <p:cNvPr id="3" name="Inhaltsplatzhalter 2"/>
          <p:cNvSpPr>
            <a:spLocks noGrp="1"/>
          </p:cNvSpPr>
          <p:nvPr>
            <p:ph idx="1"/>
          </p:nvPr>
        </p:nvSpPr>
        <p:spPr>
          <a:xfrm>
            <a:off x="5081684" y="1600200"/>
            <a:ext cx="3605116" cy="4525963"/>
          </a:xfrm>
        </p:spPr>
        <p:txBody>
          <a:bodyPr>
            <a:normAutofit/>
          </a:bodyPr>
          <a:lstStyle/>
          <a:p>
            <a:r>
              <a:rPr lang="en-US" sz="2400"/>
              <a:t>The causal chain leading to an effect is finite.</a:t>
            </a:r>
          </a:p>
          <a:p>
            <a:r>
              <a:rPr lang="en-US" sz="2400"/>
              <a:t>Hence, the effect is </a:t>
            </a:r>
            <a:r>
              <a:rPr lang="en-US" sz="2400" b="1"/>
              <a:t>replicable.</a:t>
            </a:r>
          </a:p>
          <a:p>
            <a:endParaRPr lang="en-US" sz="2400"/>
          </a:p>
        </p:txBody>
      </p:sp>
      <p:sp>
        <p:nvSpPr>
          <p:cNvPr id="4" name="Foliennummernplatzhalter 3"/>
          <p:cNvSpPr>
            <a:spLocks noGrp="1"/>
          </p:cNvSpPr>
          <p:nvPr>
            <p:ph type="sldNum" sz="quarter" idx="12"/>
          </p:nvPr>
        </p:nvSpPr>
        <p:spPr/>
        <p:txBody>
          <a:bodyPr/>
          <a:lstStyle/>
          <a:p>
            <a:fld id="{6C6AE60A-B69C-4790-82F7-3882EDF23186}" type="slidenum">
              <a:rPr lang="de-DE" smtClean="0"/>
              <a:t>21</a:t>
            </a:fld>
            <a:endParaRPr lang="de-DE"/>
          </a:p>
        </p:txBody>
      </p:sp>
      <p:pic>
        <p:nvPicPr>
          <p:cNvPr id="8194" name="Picture 2" descr="http://static.bilder-welten.net/pics/37/4323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34" y="1772816"/>
            <a:ext cx="4857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9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Positivism</a:t>
            </a:r>
          </a:p>
        </p:txBody>
      </p:sp>
      <p:sp>
        <p:nvSpPr>
          <p:cNvPr id="3" name="Inhaltsplatzhalter 2"/>
          <p:cNvSpPr>
            <a:spLocks noGrp="1"/>
          </p:cNvSpPr>
          <p:nvPr>
            <p:ph idx="1"/>
          </p:nvPr>
        </p:nvSpPr>
        <p:spPr>
          <a:xfrm>
            <a:off x="467544" y="1642293"/>
            <a:ext cx="6779096" cy="4525963"/>
          </a:xfrm>
        </p:spPr>
        <p:txBody>
          <a:bodyPr/>
          <a:lstStyle/>
          <a:p>
            <a:r>
              <a:rPr lang="en-US"/>
              <a:t>Predecessor: David Hume </a:t>
            </a:r>
            <a:r>
              <a:rPr lang="en-US">
                <a:sym typeface="Wingdings" pitchFamily="2" charset="2"/>
              </a:rPr>
              <a:t> inference of a causal relation between unobserved events is never justified.</a:t>
            </a:r>
          </a:p>
          <a:p>
            <a:r>
              <a:rPr lang="en-US"/>
              <a:t>Comte: Positvism as ("ultimate") religion</a:t>
            </a:r>
          </a:p>
        </p:txBody>
      </p:sp>
      <p:sp>
        <p:nvSpPr>
          <p:cNvPr id="4" name="Foliennummernplatzhalter 3"/>
          <p:cNvSpPr>
            <a:spLocks noGrp="1"/>
          </p:cNvSpPr>
          <p:nvPr>
            <p:ph type="sldNum" sz="quarter" idx="12"/>
          </p:nvPr>
        </p:nvSpPr>
        <p:spPr/>
        <p:txBody>
          <a:bodyPr/>
          <a:lstStyle/>
          <a:p>
            <a:fld id="{6C6AE60A-B69C-4790-82F7-3882EDF23186}" type="slidenum">
              <a:rPr lang="de-DE" smtClean="0"/>
              <a:t>22</a:t>
            </a:fld>
            <a:endParaRPr lang="de-DE"/>
          </a:p>
        </p:txBody>
      </p:sp>
      <p:pic>
        <p:nvPicPr>
          <p:cNvPr id="9218" name="Picture 2" descr="https://upload.wikimedia.org/wikipedia/commons/thumb/f/f4/Auguste_Comte2.jpg/170px-Auguste_Comt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6771" y="1628800"/>
            <a:ext cx="1619250" cy="2276475"/>
          </a:xfrm>
          <a:prstGeom prst="rect">
            <a:avLst/>
          </a:prstGeom>
          <a:noFill/>
          <a:extLst>
            <a:ext uri="{909E8E84-426E-40DD-AFC4-6F175D3DCCD1}">
              <a14:hiddenFill xmlns:a14="http://schemas.microsoft.com/office/drawing/2010/main">
                <a:solidFill>
                  <a:srgbClr val="FFFFFF"/>
                </a:solidFill>
              </a14:hiddenFill>
            </a:ext>
          </a:extLst>
        </p:spPr>
      </p:pic>
      <p:sp>
        <p:nvSpPr>
          <p:cNvPr id="6" name="Inhaltsplatzhalter 2"/>
          <p:cNvSpPr txBox="1">
            <a:spLocks/>
          </p:cNvSpPr>
          <p:nvPr/>
        </p:nvSpPr>
        <p:spPr>
          <a:xfrm>
            <a:off x="6876256" y="3905274"/>
            <a:ext cx="2520280" cy="67585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a:t>Auguste Comte</a:t>
            </a:r>
          </a:p>
        </p:txBody>
      </p:sp>
      <p:pic>
        <p:nvPicPr>
          <p:cNvPr id="5" name="billard.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16216" y="4437112"/>
            <a:ext cx="2376264" cy="1782198"/>
          </a:xfrm>
          <a:prstGeom prst="rect">
            <a:avLst/>
          </a:prstGeom>
        </p:spPr>
      </p:pic>
    </p:spTree>
    <p:extLst>
      <p:ext uri="{BB962C8B-B14F-4D97-AF65-F5344CB8AC3E}">
        <p14:creationId xmlns:p14="http://schemas.microsoft.com/office/powerpoint/2010/main" val="109482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Logical positivism</a:t>
            </a:r>
          </a:p>
        </p:txBody>
      </p:sp>
      <p:sp>
        <p:nvSpPr>
          <p:cNvPr id="3" name="Inhaltsplatzhalter 2"/>
          <p:cNvSpPr>
            <a:spLocks noGrp="1"/>
          </p:cNvSpPr>
          <p:nvPr>
            <p:ph idx="1"/>
          </p:nvPr>
        </p:nvSpPr>
        <p:spPr/>
        <p:txBody>
          <a:bodyPr>
            <a:normAutofit/>
          </a:bodyPr>
          <a:lstStyle/>
          <a:p>
            <a:r>
              <a:rPr lang="en-US" sz="2800"/>
              <a:t>Vienna circle (e.g. Rudolf Carnap, Herbert Feigl)</a:t>
            </a:r>
          </a:p>
          <a:p>
            <a:r>
              <a:rPr lang="en-US" sz="2800"/>
              <a:t>Symbolic logic as most important analytic tool</a:t>
            </a:r>
          </a:p>
          <a:p>
            <a:r>
              <a:rPr lang="en-US" sz="2800"/>
              <a:t>verificationism: A proposition only makes sense when there is an empirical method to decide whether it is true or false.</a:t>
            </a:r>
          </a:p>
          <a:p>
            <a:r>
              <a:rPr lang="en-US" sz="2800"/>
              <a:t>However: Not all scientific questions can be phrased as universally valid propositions.</a:t>
            </a:r>
          </a:p>
        </p:txBody>
      </p:sp>
      <p:sp>
        <p:nvSpPr>
          <p:cNvPr id="4" name="Foliennummernplatzhalter 3"/>
          <p:cNvSpPr>
            <a:spLocks noGrp="1"/>
          </p:cNvSpPr>
          <p:nvPr>
            <p:ph type="sldNum" sz="quarter" idx="12"/>
          </p:nvPr>
        </p:nvSpPr>
        <p:spPr/>
        <p:txBody>
          <a:bodyPr/>
          <a:lstStyle/>
          <a:p>
            <a:fld id="{6C6AE60A-B69C-4790-82F7-3882EDF23186}" type="slidenum">
              <a:rPr lang="de-DE" smtClean="0"/>
              <a:t>23</a:t>
            </a:fld>
            <a:endParaRPr lang="de-DE"/>
          </a:p>
        </p:txBody>
      </p:sp>
    </p:spTree>
    <p:extLst>
      <p:ext uri="{BB962C8B-B14F-4D97-AF65-F5344CB8AC3E}">
        <p14:creationId xmlns:p14="http://schemas.microsoft.com/office/powerpoint/2010/main" val="1370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Falsificationism</a:t>
            </a:r>
          </a:p>
        </p:txBody>
      </p:sp>
      <p:sp>
        <p:nvSpPr>
          <p:cNvPr id="3" name="Inhaltsplatzhalter 2"/>
          <p:cNvSpPr>
            <a:spLocks noGrp="1"/>
          </p:cNvSpPr>
          <p:nvPr>
            <p:ph idx="1"/>
          </p:nvPr>
        </p:nvSpPr>
        <p:spPr>
          <a:xfrm>
            <a:off x="457200" y="1600200"/>
            <a:ext cx="6491064" cy="4525963"/>
          </a:xfrm>
        </p:spPr>
        <p:txBody>
          <a:bodyPr/>
          <a:lstStyle/>
          <a:p>
            <a:r>
              <a:rPr lang="en-US"/>
              <a:t>Karl Popper: Scientific progress through </a:t>
            </a:r>
            <a:r>
              <a:rPr lang="en-US" b="1"/>
              <a:t>falsification </a:t>
            </a:r>
            <a:r>
              <a:rPr lang="en-US"/>
              <a:t>of theories</a:t>
            </a:r>
          </a:p>
          <a:p>
            <a:r>
              <a:rPr lang="en-US"/>
              <a:t>Back to deduction, but on empirical grounds.</a:t>
            </a:r>
          </a:p>
        </p:txBody>
      </p:sp>
      <p:sp>
        <p:nvSpPr>
          <p:cNvPr id="4" name="Foliennummernplatzhalter 3"/>
          <p:cNvSpPr>
            <a:spLocks noGrp="1"/>
          </p:cNvSpPr>
          <p:nvPr>
            <p:ph type="sldNum" sz="quarter" idx="12"/>
          </p:nvPr>
        </p:nvSpPr>
        <p:spPr/>
        <p:txBody>
          <a:bodyPr/>
          <a:lstStyle/>
          <a:p>
            <a:fld id="{6C6AE60A-B69C-4790-82F7-3882EDF23186}" type="slidenum">
              <a:rPr lang="de-DE" smtClean="0"/>
              <a:t>24</a:t>
            </a:fld>
            <a:endParaRPr lang="de-DE"/>
          </a:p>
        </p:txBody>
      </p:sp>
      <p:pic>
        <p:nvPicPr>
          <p:cNvPr id="10242" name="Picture 2" descr="https://upload.wikimedia.org/wikipedia/commons/thumb/4/43/Karl_Popper.jpg/220px-Karl_Pop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556792"/>
            <a:ext cx="209550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626266" y="4244895"/>
            <a:ext cx="8424936" cy="1200329"/>
          </a:xfrm>
          <a:prstGeom prst="rect">
            <a:avLst/>
          </a:prstGeom>
          <a:noFill/>
        </p:spPr>
        <p:txBody>
          <a:bodyPr wrap="square" rtlCol="0">
            <a:spAutoFit/>
          </a:bodyPr>
          <a:lstStyle/>
          <a:p>
            <a:r>
              <a:rPr lang="en-US">
                <a:solidFill>
                  <a:srgbClr val="0070C0"/>
                </a:solidFill>
              </a:rPr>
              <a:t>Syllogism of confirmation:</a:t>
            </a:r>
          </a:p>
          <a:p>
            <a:r>
              <a:rPr lang="en-US"/>
              <a:t>If my theory is true, my data will follow the predicted pattern.</a:t>
            </a:r>
          </a:p>
          <a:p>
            <a:r>
              <a:rPr lang="en-US"/>
              <a:t>My data do follow the predicted pattern.</a:t>
            </a:r>
          </a:p>
          <a:p>
            <a:r>
              <a:rPr lang="en-US"/>
              <a:t>Hence, my theory is true.</a:t>
            </a:r>
          </a:p>
        </p:txBody>
      </p:sp>
      <p:sp>
        <p:nvSpPr>
          <p:cNvPr id="7" name="Textfeld 6"/>
          <p:cNvSpPr txBox="1"/>
          <p:nvPr/>
        </p:nvSpPr>
        <p:spPr>
          <a:xfrm>
            <a:off x="611560" y="5469031"/>
            <a:ext cx="8424936" cy="1200329"/>
          </a:xfrm>
          <a:prstGeom prst="rect">
            <a:avLst/>
          </a:prstGeom>
          <a:noFill/>
        </p:spPr>
        <p:txBody>
          <a:bodyPr wrap="square" rtlCol="0">
            <a:spAutoFit/>
          </a:bodyPr>
          <a:lstStyle/>
          <a:p>
            <a:r>
              <a:rPr lang="en-US">
                <a:solidFill>
                  <a:srgbClr val="0070C0"/>
                </a:solidFill>
              </a:rPr>
              <a:t>Syllogism of falsification:</a:t>
            </a:r>
          </a:p>
          <a:p>
            <a:r>
              <a:rPr lang="en-US"/>
              <a:t>If my theory is true, the data will follow the predicted pattern.</a:t>
            </a:r>
          </a:p>
          <a:p>
            <a:r>
              <a:rPr lang="en-US"/>
              <a:t>My data do </a:t>
            </a:r>
            <a:r>
              <a:rPr lang="en-US" i="1"/>
              <a:t>not </a:t>
            </a:r>
            <a:r>
              <a:rPr lang="en-US"/>
              <a:t>follow the predicted pattern.</a:t>
            </a:r>
          </a:p>
          <a:p>
            <a:r>
              <a:rPr lang="en-US"/>
              <a:t>Hence, my theory is wrong.</a:t>
            </a:r>
          </a:p>
        </p:txBody>
      </p:sp>
      <p:cxnSp>
        <p:nvCxnSpPr>
          <p:cNvPr id="8" name="Gerade Verbindung 7"/>
          <p:cNvCxnSpPr/>
          <p:nvPr/>
        </p:nvCxnSpPr>
        <p:spPr>
          <a:xfrm flipV="1">
            <a:off x="626266" y="4581128"/>
            <a:ext cx="7906174" cy="792088"/>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1563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Occam's razor</a:t>
            </a:r>
          </a:p>
        </p:txBody>
      </p:sp>
      <p:sp>
        <p:nvSpPr>
          <p:cNvPr id="3" name="Inhaltsplatzhalter 2"/>
          <p:cNvSpPr>
            <a:spLocks noGrp="1"/>
          </p:cNvSpPr>
          <p:nvPr>
            <p:ph idx="1"/>
          </p:nvPr>
        </p:nvSpPr>
        <p:spPr/>
        <p:txBody>
          <a:bodyPr/>
          <a:lstStyle/>
          <a:p>
            <a:r>
              <a:rPr lang="en-US"/>
              <a:t>"</a:t>
            </a:r>
            <a:r>
              <a:rPr lang="la-Latn" i="1"/>
              <a:t>Entia non sunt multiplicanda praeter necessitatem</a:t>
            </a:r>
            <a:r>
              <a:rPr lang="it-IT" i="1"/>
              <a:t>" </a:t>
            </a:r>
            <a:r>
              <a:rPr lang="it-IT"/>
              <a:t>(Johannes Clauberg, 17th century)</a:t>
            </a:r>
          </a:p>
          <a:p>
            <a:r>
              <a:rPr lang="it-IT"/>
              <a:t>named after William of Occam (13th century.)</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25</a:t>
            </a:fld>
            <a:endParaRPr lang="de-DE"/>
          </a:p>
        </p:txBody>
      </p:sp>
    </p:spTree>
    <p:extLst>
      <p:ext uri="{BB962C8B-B14F-4D97-AF65-F5344CB8AC3E}">
        <p14:creationId xmlns:p14="http://schemas.microsoft.com/office/powerpoint/2010/main" val="35925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Relation to corpus linguistics</a:t>
            </a:r>
          </a:p>
        </p:txBody>
      </p:sp>
      <p:sp>
        <p:nvSpPr>
          <p:cNvPr id="3" name="Inhaltsplatzhalter 2"/>
          <p:cNvSpPr>
            <a:spLocks noGrp="1"/>
          </p:cNvSpPr>
          <p:nvPr>
            <p:ph idx="1"/>
          </p:nvPr>
        </p:nvSpPr>
        <p:spPr>
          <a:xfrm>
            <a:off x="457200" y="1711349"/>
            <a:ext cx="8229600" cy="4525963"/>
          </a:xfrm>
        </p:spPr>
        <p:txBody>
          <a:bodyPr/>
          <a:lstStyle/>
          <a:p>
            <a:r>
              <a:rPr lang="en-US"/>
              <a:t>In principle, each corpus study is an experiment.</a:t>
            </a:r>
          </a:p>
          <a:p>
            <a:r>
              <a:rPr lang="en-US"/>
              <a:t>Especially </a:t>
            </a:r>
            <a:r>
              <a:rPr lang="en-US" b="1"/>
              <a:t>quantitative </a:t>
            </a:r>
            <a:r>
              <a:rPr lang="en-US"/>
              <a:t>corpus linguistics is all about hypothesis testing.</a:t>
            </a:r>
          </a:p>
          <a:p>
            <a:r>
              <a:rPr lang="en-US"/>
              <a:t>It usually follows a falsificationist approach:</a:t>
            </a:r>
          </a:p>
          <a:p>
            <a:pPr lvl="1"/>
            <a:r>
              <a:rPr lang="en-US"/>
              <a:t>I formulate a hypothesis...</a:t>
            </a:r>
          </a:p>
          <a:p>
            <a:pPr lvl="1"/>
            <a:r>
              <a:rPr lang="en-US"/>
              <a:t>...but I test the </a:t>
            </a:r>
            <a:r>
              <a:rPr lang="en-US" b="1"/>
              <a:t>null hypothesis</a:t>
            </a:r>
            <a:endParaRPr lang="en-US"/>
          </a:p>
          <a:p>
            <a:pPr marL="57150" indent="0">
              <a:buNone/>
            </a:pPr>
            <a:r>
              <a:rPr lang="en-US">
                <a:sym typeface="Wingdings" pitchFamily="2" charset="2"/>
              </a:rPr>
              <a:t> null hypothesis significance testing (NHST)</a:t>
            </a: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26</a:t>
            </a:fld>
            <a:endParaRPr lang="de-DE"/>
          </a:p>
        </p:txBody>
      </p:sp>
    </p:spTree>
    <p:extLst>
      <p:ext uri="{BB962C8B-B14F-4D97-AF65-F5344CB8AC3E}">
        <p14:creationId xmlns:p14="http://schemas.microsoft.com/office/powerpoint/2010/main" val="149361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But...</a:t>
            </a:r>
          </a:p>
        </p:txBody>
      </p:sp>
      <p:sp>
        <p:nvSpPr>
          <p:cNvPr id="3" name="Inhaltsplatzhalter 2"/>
          <p:cNvSpPr>
            <a:spLocks noGrp="1"/>
          </p:cNvSpPr>
          <p:nvPr>
            <p:ph idx="1"/>
          </p:nvPr>
        </p:nvSpPr>
        <p:spPr/>
        <p:txBody>
          <a:bodyPr/>
          <a:lstStyle/>
          <a:p>
            <a:r>
              <a:rPr lang="en-US"/>
              <a:t>Not all (corpus-)linguistic methods are falsificationist.</a:t>
            </a:r>
          </a:p>
          <a:p>
            <a:r>
              <a:rPr lang="en-US"/>
              <a:t>Many corpus-linguistic studies follow an </a:t>
            </a:r>
            <a:r>
              <a:rPr lang="en-US" b="1"/>
              <a:t>explorative </a:t>
            </a:r>
            <a:r>
              <a:rPr lang="en-US"/>
              <a:t>approach: finding patterns in the data.</a:t>
            </a:r>
          </a:p>
          <a:p>
            <a:r>
              <a:rPr lang="en-US"/>
              <a:t>Also, the Bayesian approaches that have become popular in recent years are usually not falsificationist (but instead try to quantify uncertainty).</a:t>
            </a:r>
          </a:p>
        </p:txBody>
      </p:sp>
      <p:sp>
        <p:nvSpPr>
          <p:cNvPr id="4" name="Foliennummernplatzhalter 3"/>
          <p:cNvSpPr>
            <a:spLocks noGrp="1"/>
          </p:cNvSpPr>
          <p:nvPr>
            <p:ph type="sldNum" sz="quarter" idx="12"/>
          </p:nvPr>
        </p:nvSpPr>
        <p:spPr/>
        <p:txBody>
          <a:bodyPr/>
          <a:lstStyle/>
          <a:p>
            <a:fld id="{6C6AE60A-B69C-4790-82F7-3882EDF23186}" type="slidenum">
              <a:rPr lang="de-DE" smtClean="0"/>
              <a:t>27</a:t>
            </a:fld>
            <a:endParaRPr lang="de-DE"/>
          </a:p>
        </p:txBody>
      </p:sp>
    </p:spTree>
    <p:extLst>
      <p:ext uri="{BB962C8B-B14F-4D97-AF65-F5344CB8AC3E}">
        <p14:creationId xmlns:p14="http://schemas.microsoft.com/office/powerpoint/2010/main" val="126448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Deductive vs. inductive method</a:t>
            </a:r>
          </a:p>
        </p:txBody>
      </p:sp>
      <p:sp>
        <p:nvSpPr>
          <p:cNvPr id="4" name="Foliennummernplatzhalter 3"/>
          <p:cNvSpPr>
            <a:spLocks noGrp="1"/>
          </p:cNvSpPr>
          <p:nvPr>
            <p:ph type="sldNum" sz="quarter" idx="12"/>
          </p:nvPr>
        </p:nvSpPr>
        <p:spPr/>
        <p:txBody>
          <a:bodyPr/>
          <a:lstStyle/>
          <a:p>
            <a:fld id="{6C6AE60A-B69C-4790-82F7-3882EDF23186}" type="slidenum">
              <a:rPr lang="de-DE" smtClean="0"/>
              <a:t>28</a:t>
            </a:fld>
            <a:endParaRPr lang="de-DE"/>
          </a:p>
        </p:txBody>
      </p:sp>
      <p:graphicFrame>
        <p:nvGraphicFramePr>
          <p:cNvPr id="5" name="Diagramm 4"/>
          <p:cNvGraphicFramePr/>
          <p:nvPr>
            <p:extLst>
              <p:ext uri="{D42A27DB-BD31-4B8C-83A1-F6EECF244321}">
                <p14:modId xmlns:p14="http://schemas.microsoft.com/office/powerpoint/2010/main" val="3116039075"/>
              </p:ext>
            </p:extLst>
          </p:nvPr>
        </p:nvGraphicFramePr>
        <p:xfrm>
          <a:off x="-304800" y="1964184"/>
          <a:ext cx="5380856" cy="3481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feld 5"/>
          <p:cNvSpPr txBox="1"/>
          <p:nvPr/>
        </p:nvSpPr>
        <p:spPr>
          <a:xfrm>
            <a:off x="1259632" y="1628800"/>
            <a:ext cx="2232248" cy="369332"/>
          </a:xfrm>
          <a:prstGeom prst="rect">
            <a:avLst/>
          </a:prstGeom>
          <a:noFill/>
        </p:spPr>
        <p:txBody>
          <a:bodyPr wrap="square" rtlCol="0">
            <a:spAutoFit/>
          </a:bodyPr>
          <a:lstStyle/>
          <a:p>
            <a:pPr algn="ctr"/>
            <a:r>
              <a:rPr lang="en-US"/>
              <a:t>Operationalization</a:t>
            </a:r>
          </a:p>
        </p:txBody>
      </p:sp>
      <p:sp>
        <p:nvSpPr>
          <p:cNvPr id="7" name="Textfeld 6"/>
          <p:cNvSpPr txBox="1"/>
          <p:nvPr/>
        </p:nvSpPr>
        <p:spPr>
          <a:xfrm>
            <a:off x="1058416" y="5457442"/>
            <a:ext cx="2654424" cy="646331"/>
          </a:xfrm>
          <a:prstGeom prst="rect">
            <a:avLst/>
          </a:prstGeom>
          <a:noFill/>
        </p:spPr>
        <p:txBody>
          <a:bodyPr wrap="square" rtlCol="0">
            <a:spAutoFit/>
          </a:bodyPr>
          <a:lstStyle/>
          <a:p>
            <a:pPr algn="ctr"/>
            <a:r>
              <a:rPr lang="en-US"/>
              <a:t>New / modified / additional hypotheses</a:t>
            </a:r>
          </a:p>
        </p:txBody>
      </p:sp>
      <p:sp>
        <p:nvSpPr>
          <p:cNvPr id="8" name="Textfeld 7"/>
          <p:cNvSpPr txBox="1"/>
          <p:nvPr/>
        </p:nvSpPr>
        <p:spPr>
          <a:xfrm>
            <a:off x="-57708" y="6442351"/>
            <a:ext cx="3261556" cy="369332"/>
          </a:xfrm>
          <a:prstGeom prst="rect">
            <a:avLst/>
          </a:prstGeom>
          <a:noFill/>
        </p:spPr>
        <p:txBody>
          <a:bodyPr wrap="square" rtlCol="0">
            <a:spAutoFit/>
          </a:bodyPr>
          <a:lstStyle/>
          <a:p>
            <a:r>
              <a:rPr lang="en-US"/>
              <a:t>(based on Stefanowitsch 2017)</a:t>
            </a:r>
          </a:p>
        </p:txBody>
      </p:sp>
      <p:sp>
        <p:nvSpPr>
          <p:cNvPr id="9" name="Oval 8"/>
          <p:cNvSpPr/>
          <p:nvPr/>
        </p:nvSpPr>
        <p:spPr>
          <a:xfrm>
            <a:off x="6553200" y="29508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05600" y="3454946"/>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05600" y="2492896"/>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88224" y="395900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345288" y="31032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129264" y="263691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012160" y="31032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913240" y="431904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823098"/>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1272" y="367097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705600" y="2060848"/>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201272" y="4823098"/>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56176" y="3886994"/>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feld 21"/>
          <p:cNvSpPr txBox="1"/>
          <p:nvPr/>
        </p:nvSpPr>
        <p:spPr>
          <a:xfrm>
            <a:off x="5508104" y="5662989"/>
            <a:ext cx="2654424" cy="646331"/>
          </a:xfrm>
          <a:prstGeom prst="rect">
            <a:avLst/>
          </a:prstGeom>
          <a:noFill/>
        </p:spPr>
        <p:txBody>
          <a:bodyPr wrap="square" rtlCol="0">
            <a:spAutoFit/>
          </a:bodyPr>
          <a:lstStyle/>
          <a:p>
            <a:pPr algn="ctr"/>
            <a:r>
              <a:rPr lang="en-US"/>
              <a:t>Detecting patterns in the data</a:t>
            </a:r>
          </a:p>
        </p:txBody>
      </p:sp>
    </p:spTree>
    <p:extLst>
      <p:ext uri="{BB962C8B-B14F-4D97-AF65-F5344CB8AC3E}">
        <p14:creationId xmlns:p14="http://schemas.microsoft.com/office/powerpoint/2010/main" val="698736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29</a:t>
            </a:fld>
            <a:endParaRPr lang="de-DE"/>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042" y="1600200"/>
            <a:ext cx="3891915" cy="46377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296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C05EF-C8E7-C24C-934F-70B461C4D4C0}"/>
              </a:ext>
            </a:extLst>
          </p:cNvPr>
          <p:cNvSpPr>
            <a:spLocks noGrp="1"/>
          </p:cNvSpPr>
          <p:nvPr>
            <p:ph type="title"/>
          </p:nvPr>
        </p:nvSpPr>
        <p:spPr/>
        <p:txBody>
          <a:bodyPr/>
          <a:lstStyle/>
          <a:p>
            <a:r>
              <a:rPr lang="de-DE"/>
              <a:t>Goals</a:t>
            </a:r>
            <a:endParaRPr lang="en-US"/>
          </a:p>
        </p:txBody>
      </p:sp>
      <p:sp>
        <p:nvSpPr>
          <p:cNvPr id="3" name="Content Placeholder 2">
            <a:extLst>
              <a:ext uri="{FF2B5EF4-FFF2-40B4-BE49-F238E27FC236}">
                <a16:creationId xmlns:a16="http://schemas.microsoft.com/office/drawing/2014/main" id="{73AB36EB-15D4-DD4D-8A7A-4139421CAE2C}"/>
              </a:ext>
            </a:extLst>
          </p:cNvPr>
          <p:cNvSpPr>
            <a:spLocks noGrp="1"/>
          </p:cNvSpPr>
          <p:nvPr>
            <p:ph idx="1"/>
          </p:nvPr>
        </p:nvSpPr>
        <p:spPr/>
        <p:txBody>
          <a:bodyPr/>
          <a:lstStyle/>
          <a:p>
            <a:r>
              <a:rPr lang="de-DE"/>
              <a:t>What is corpus linguistics and why do we need it?</a:t>
            </a:r>
          </a:p>
          <a:p>
            <a:r>
              <a:rPr lang="de-DE"/>
              <a:t>learn how to deal with (German) corpora</a:t>
            </a:r>
          </a:p>
          <a:p>
            <a:r>
              <a:rPr lang="de-DE"/>
              <a:t>learn how to address research questions relating to language history from a corpus-linguistic point of view</a:t>
            </a:r>
          </a:p>
          <a:p>
            <a:r>
              <a:rPr lang="de-DE"/>
              <a:t>get to know "best practices" for corpus-linguistic studies</a:t>
            </a:r>
            <a:endParaRPr lang="en-US"/>
          </a:p>
        </p:txBody>
      </p:sp>
      <p:sp>
        <p:nvSpPr>
          <p:cNvPr id="4" name="Slide Number Placeholder 3">
            <a:extLst>
              <a:ext uri="{FF2B5EF4-FFF2-40B4-BE49-F238E27FC236}">
                <a16:creationId xmlns:a16="http://schemas.microsoft.com/office/drawing/2014/main" id="{C3DBB07E-91A8-6746-ADAF-5DAF9567FB14}"/>
              </a:ext>
            </a:extLst>
          </p:cNvPr>
          <p:cNvSpPr>
            <a:spLocks noGrp="1"/>
          </p:cNvSpPr>
          <p:nvPr>
            <p:ph type="sldNum" sz="quarter" idx="12"/>
          </p:nvPr>
        </p:nvSpPr>
        <p:spPr/>
        <p:txBody>
          <a:bodyPr/>
          <a:lstStyle/>
          <a:p>
            <a:fld id="{6C6AE60A-B69C-4790-82F7-3882EDF23186}" type="slidenum">
              <a:rPr lang="de-DE" smtClean="0"/>
              <a:t>3</a:t>
            </a:fld>
            <a:endParaRPr lang="de-DE"/>
          </a:p>
        </p:txBody>
      </p:sp>
    </p:spTree>
    <p:extLst>
      <p:ext uri="{BB962C8B-B14F-4D97-AF65-F5344CB8AC3E}">
        <p14:creationId xmlns:p14="http://schemas.microsoft.com/office/powerpoint/2010/main" val="149431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Deductive vs. inductive method</a:t>
            </a:r>
          </a:p>
        </p:txBody>
      </p:sp>
      <p:sp>
        <p:nvSpPr>
          <p:cNvPr id="4" name="Foliennummernplatzhalter 3"/>
          <p:cNvSpPr>
            <a:spLocks noGrp="1"/>
          </p:cNvSpPr>
          <p:nvPr>
            <p:ph type="sldNum" sz="quarter" idx="12"/>
          </p:nvPr>
        </p:nvSpPr>
        <p:spPr/>
        <p:txBody>
          <a:bodyPr/>
          <a:lstStyle/>
          <a:p>
            <a:fld id="{6C6AE60A-B69C-4790-82F7-3882EDF23186}" type="slidenum">
              <a:rPr lang="de-DE" smtClean="0"/>
              <a:t>30</a:t>
            </a:fld>
            <a:endParaRPr lang="de-DE"/>
          </a:p>
        </p:txBody>
      </p:sp>
      <p:graphicFrame>
        <p:nvGraphicFramePr>
          <p:cNvPr id="5" name="Diagramm 4"/>
          <p:cNvGraphicFramePr/>
          <p:nvPr/>
        </p:nvGraphicFramePr>
        <p:xfrm>
          <a:off x="-304800" y="1964184"/>
          <a:ext cx="5380856" cy="3481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feld 5"/>
          <p:cNvSpPr txBox="1"/>
          <p:nvPr/>
        </p:nvSpPr>
        <p:spPr>
          <a:xfrm>
            <a:off x="1259632" y="1628800"/>
            <a:ext cx="2232248" cy="369332"/>
          </a:xfrm>
          <a:prstGeom prst="rect">
            <a:avLst/>
          </a:prstGeom>
          <a:noFill/>
        </p:spPr>
        <p:txBody>
          <a:bodyPr wrap="square" rtlCol="0">
            <a:spAutoFit/>
          </a:bodyPr>
          <a:lstStyle/>
          <a:p>
            <a:pPr algn="ctr"/>
            <a:r>
              <a:rPr lang="en-US"/>
              <a:t>Operationalization</a:t>
            </a:r>
          </a:p>
        </p:txBody>
      </p:sp>
      <p:sp>
        <p:nvSpPr>
          <p:cNvPr id="7" name="Textfeld 6"/>
          <p:cNvSpPr txBox="1"/>
          <p:nvPr/>
        </p:nvSpPr>
        <p:spPr>
          <a:xfrm>
            <a:off x="1058416" y="5457442"/>
            <a:ext cx="2654424" cy="646331"/>
          </a:xfrm>
          <a:prstGeom prst="rect">
            <a:avLst/>
          </a:prstGeom>
          <a:noFill/>
        </p:spPr>
        <p:txBody>
          <a:bodyPr wrap="square" rtlCol="0">
            <a:spAutoFit/>
          </a:bodyPr>
          <a:lstStyle/>
          <a:p>
            <a:pPr algn="ctr"/>
            <a:r>
              <a:rPr lang="en-US"/>
              <a:t>New / modified / additional hypotheses</a:t>
            </a:r>
          </a:p>
        </p:txBody>
      </p:sp>
      <p:sp>
        <p:nvSpPr>
          <p:cNvPr id="8" name="Textfeld 7"/>
          <p:cNvSpPr txBox="1"/>
          <p:nvPr/>
        </p:nvSpPr>
        <p:spPr>
          <a:xfrm>
            <a:off x="-57708" y="6442351"/>
            <a:ext cx="3261556" cy="369332"/>
          </a:xfrm>
          <a:prstGeom prst="rect">
            <a:avLst/>
          </a:prstGeom>
          <a:noFill/>
        </p:spPr>
        <p:txBody>
          <a:bodyPr wrap="square" rtlCol="0">
            <a:spAutoFit/>
          </a:bodyPr>
          <a:lstStyle/>
          <a:p>
            <a:r>
              <a:rPr lang="en-US"/>
              <a:t>(based on Stefanowitsch 2017)</a:t>
            </a:r>
          </a:p>
        </p:txBody>
      </p:sp>
      <p:sp>
        <p:nvSpPr>
          <p:cNvPr id="9" name="Oval 8"/>
          <p:cNvSpPr/>
          <p:nvPr/>
        </p:nvSpPr>
        <p:spPr>
          <a:xfrm>
            <a:off x="6553200" y="29508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05600" y="3454946"/>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05600" y="2492896"/>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88224" y="395900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345288" y="31032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129264" y="263691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012160" y="310329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913240" y="4319042"/>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823098"/>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1272" y="3670970"/>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705600" y="2060848"/>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201272" y="4823098"/>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56176" y="3886994"/>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feld 21"/>
          <p:cNvSpPr txBox="1"/>
          <p:nvPr/>
        </p:nvSpPr>
        <p:spPr>
          <a:xfrm>
            <a:off x="5508104" y="5662989"/>
            <a:ext cx="2654424" cy="646331"/>
          </a:xfrm>
          <a:prstGeom prst="rect">
            <a:avLst/>
          </a:prstGeom>
          <a:noFill/>
        </p:spPr>
        <p:txBody>
          <a:bodyPr wrap="square" rtlCol="0">
            <a:spAutoFit/>
          </a:bodyPr>
          <a:lstStyle/>
          <a:p>
            <a:pPr algn="ctr"/>
            <a:r>
              <a:rPr lang="en-US"/>
              <a:t>Detecting patterns in the data</a:t>
            </a:r>
          </a:p>
        </p:txBody>
      </p:sp>
      <p:cxnSp>
        <p:nvCxnSpPr>
          <p:cNvPr id="3" name="Gerade Verbindung mit Pfeil 22">
            <a:extLst>
              <a:ext uri="{FF2B5EF4-FFF2-40B4-BE49-F238E27FC236}">
                <a16:creationId xmlns:a16="http://schemas.microsoft.com/office/drawing/2014/main" id="{085C6075-0293-482F-8099-03C3DCD65CF0}"/>
              </a:ext>
            </a:extLst>
          </p:cNvPr>
          <p:cNvCxnSpPr/>
          <p:nvPr/>
        </p:nvCxnSpPr>
        <p:spPr>
          <a:xfrm flipH="1">
            <a:off x="4355976" y="3670970"/>
            <a:ext cx="129614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7576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Why corpus linguistics?</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08519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endParaRPr lang="en-US"/>
          </a:p>
        </p:txBody>
      </p:sp>
      <p:pic>
        <p:nvPicPr>
          <p:cNvPr id="6146" name="Picture 2" descr="https://upload.wikimedia.org/wikipedia/commons/6/6e/Chomsk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700808"/>
            <a:ext cx="3497875" cy="4680520"/>
          </a:xfrm>
          <a:prstGeom prst="rect">
            <a:avLst/>
          </a:prstGeom>
          <a:noFill/>
          <a:extLst>
            <a:ext uri="{909E8E84-426E-40DD-AFC4-6F175D3DCCD1}">
              <a14:hiddenFill xmlns:a14="http://schemas.microsoft.com/office/drawing/2010/main">
                <a:solidFill>
                  <a:srgbClr val="FFFFFF"/>
                </a:solidFill>
              </a14:hiddenFill>
            </a:ext>
          </a:extLst>
        </p:spPr>
      </p:pic>
      <p:sp>
        <p:nvSpPr>
          <p:cNvPr id="4" name="Ovale Legende 3"/>
          <p:cNvSpPr/>
          <p:nvPr/>
        </p:nvSpPr>
        <p:spPr>
          <a:xfrm>
            <a:off x="4313177" y="548680"/>
            <a:ext cx="4032448" cy="3168352"/>
          </a:xfrm>
          <a:prstGeom prst="wedgeEllipseCallout">
            <a:avLst>
              <a:gd name="adj1" fmla="val -64565"/>
              <a:gd name="adj2" fmla="val 50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"Corpus linguistics doesn't mean anything."</a:t>
            </a:r>
          </a:p>
          <a:p>
            <a:pPr algn="ctr"/>
            <a:r>
              <a:rPr lang="en-US" sz="2000"/>
              <a:t>(Chomsky 2004)</a:t>
            </a:r>
            <a:endParaRPr lang="en-US" sz="3200"/>
          </a:p>
        </p:txBody>
      </p:sp>
      <p:sp>
        <p:nvSpPr>
          <p:cNvPr id="6" name="Foliennummernplatzhalter 5"/>
          <p:cNvSpPr>
            <a:spLocks noGrp="1"/>
          </p:cNvSpPr>
          <p:nvPr>
            <p:ph type="sldNum" sz="quarter" idx="12"/>
          </p:nvPr>
        </p:nvSpPr>
        <p:spPr/>
        <p:txBody>
          <a:bodyPr/>
          <a:lstStyle/>
          <a:p>
            <a:fld id="{6C6AE60A-B69C-4790-82F7-3882EDF23186}" type="slidenum">
              <a:rPr lang="de-DE" smtClean="0"/>
              <a:t>32</a:t>
            </a:fld>
            <a:endParaRPr lang="de-DE"/>
          </a:p>
        </p:txBody>
      </p:sp>
    </p:spTree>
    <p:extLst>
      <p:ext uri="{BB962C8B-B14F-4D97-AF65-F5344CB8AC3E}">
        <p14:creationId xmlns:p14="http://schemas.microsoft.com/office/powerpoint/2010/main" val="3490290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Why?</a:t>
            </a:r>
          </a:p>
        </p:txBody>
      </p:sp>
      <p:pic>
        <p:nvPicPr>
          <p:cNvPr id="1026" name="Picture 2" descr="http://www.erlebediewelt.de/wp-content/uploads/Denk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132856"/>
            <a:ext cx="2943225" cy="3990976"/>
          </a:xfrm>
          <a:prstGeom prst="rect">
            <a:avLst/>
          </a:prstGeom>
          <a:noFill/>
          <a:extLst>
            <a:ext uri="{909E8E84-426E-40DD-AFC4-6F175D3DCCD1}">
              <a14:hiddenFill xmlns:a14="http://schemas.microsoft.com/office/drawing/2010/main">
                <a:solidFill>
                  <a:srgbClr val="FFFFFF"/>
                </a:solidFill>
              </a14:hiddenFill>
            </a:ext>
          </a:extLst>
        </p:spPr>
      </p:pic>
      <p:sp>
        <p:nvSpPr>
          <p:cNvPr id="4" name="Wolkenförmige Legende 3"/>
          <p:cNvSpPr/>
          <p:nvPr/>
        </p:nvSpPr>
        <p:spPr>
          <a:xfrm>
            <a:off x="3707904" y="764704"/>
            <a:ext cx="4320480" cy="2952328"/>
          </a:xfrm>
          <a:prstGeom prst="cloudCallout">
            <a:avLst>
              <a:gd name="adj1" fmla="val -58626"/>
              <a:gd name="adj2" fmla="val 612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 speak English (German, Italian, Russian, Persian....) – why do I need corpus linguistics?!?</a:t>
            </a:r>
          </a:p>
        </p:txBody>
      </p:sp>
      <p:sp>
        <p:nvSpPr>
          <p:cNvPr id="6" name="Foliennummernplatzhalter 5"/>
          <p:cNvSpPr>
            <a:spLocks noGrp="1"/>
          </p:cNvSpPr>
          <p:nvPr>
            <p:ph type="sldNum" sz="quarter" idx="12"/>
          </p:nvPr>
        </p:nvSpPr>
        <p:spPr/>
        <p:txBody>
          <a:bodyPr/>
          <a:lstStyle/>
          <a:p>
            <a:fld id="{6C6AE60A-B69C-4790-82F7-3882EDF23186}" type="slidenum">
              <a:rPr lang="de-DE" smtClean="0"/>
              <a:t>33</a:t>
            </a:fld>
            <a:endParaRPr lang="de-DE"/>
          </a:p>
        </p:txBody>
      </p:sp>
    </p:spTree>
    <p:extLst>
      <p:ext uri="{BB962C8B-B14F-4D97-AF65-F5344CB8AC3E}">
        <p14:creationId xmlns:p14="http://schemas.microsoft.com/office/powerpoint/2010/main" val="490611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beizeiten, mitunter</a:t>
            </a:r>
          </a:p>
        </p:txBody>
      </p:sp>
      <p:sp>
        <p:nvSpPr>
          <p:cNvPr id="3" name="Inhaltsplatzhalter 2"/>
          <p:cNvSpPr>
            <a:spLocks noGrp="1"/>
          </p:cNvSpPr>
          <p:nvPr>
            <p:ph idx="1"/>
          </p:nvPr>
        </p:nvSpPr>
        <p:spPr/>
        <p:txBody>
          <a:bodyPr>
            <a:noAutofit/>
          </a:bodyPr>
          <a:lstStyle/>
          <a:p>
            <a:pPr marL="0" indent="0">
              <a:buNone/>
            </a:pPr>
            <a:r>
              <a:rPr lang="de-DE" sz="2400"/>
              <a:t>from the corpus of Wikipedia discussions (available via COSMAS II):</a:t>
            </a:r>
          </a:p>
          <a:p>
            <a:pPr marL="0" indent="0">
              <a:buNone/>
            </a:pPr>
            <a:endParaRPr lang="de-DE" sz="2400"/>
          </a:p>
          <a:p>
            <a:r>
              <a:rPr lang="de-DE" sz="2400"/>
              <a:t>Ich werde </a:t>
            </a:r>
            <a:r>
              <a:rPr lang="de-DE" sz="2400" b="1"/>
              <a:t>beizeiten</a:t>
            </a:r>
            <a:r>
              <a:rPr lang="de-DE" sz="2400"/>
              <a:t> nach Quellen suchen</a:t>
            </a:r>
          </a:p>
          <a:p>
            <a:r>
              <a:rPr lang="de-DE" sz="2400"/>
              <a:t>Ich werde </a:t>
            </a:r>
            <a:r>
              <a:rPr lang="de-DE" sz="2400" b="1"/>
              <a:t>beizeiten</a:t>
            </a:r>
            <a:r>
              <a:rPr lang="de-DE" sz="2400"/>
              <a:t> die Gliederung noch ein wenig umstellen und mir das ganze nochmal mit etwas Abstand durchlesen, </a:t>
            </a:r>
          </a:p>
          <a:p>
            <a:r>
              <a:rPr lang="de-DE" sz="2400"/>
              <a:t>Dieser Artikel ist grausamst falsch. ich sollte mich </a:t>
            </a:r>
            <a:r>
              <a:rPr lang="de-DE" sz="2400" b="1"/>
              <a:t>beizeiten</a:t>
            </a:r>
            <a:r>
              <a:rPr lang="de-DE" sz="2400"/>
              <a:t> als Tropenmedizinerin mal selbst dransetzen... </a:t>
            </a:r>
          </a:p>
          <a:p>
            <a:r>
              <a:rPr lang="de-DE" sz="2400"/>
              <a:t>Vielleicht hat ja jemand ein vollständigeres Bild, das man </a:t>
            </a:r>
            <a:r>
              <a:rPr lang="de-DE" sz="2400" b="1"/>
              <a:t>beizeiten</a:t>
            </a:r>
            <a:r>
              <a:rPr lang="de-DE" sz="2400"/>
              <a:t> hier einfügen kann.</a:t>
            </a:r>
          </a:p>
        </p:txBody>
      </p:sp>
      <p:sp>
        <p:nvSpPr>
          <p:cNvPr id="5" name="Foliennummernplatzhalter 4"/>
          <p:cNvSpPr>
            <a:spLocks noGrp="1"/>
          </p:cNvSpPr>
          <p:nvPr>
            <p:ph type="sldNum" sz="quarter" idx="12"/>
          </p:nvPr>
        </p:nvSpPr>
        <p:spPr/>
        <p:txBody>
          <a:bodyPr/>
          <a:lstStyle/>
          <a:p>
            <a:fld id="{6C6AE60A-B69C-4790-82F7-3882EDF23186}" type="slidenum">
              <a:rPr lang="de-DE" smtClean="0"/>
              <a:t>34</a:t>
            </a:fld>
            <a:endParaRPr lang="de-DE"/>
          </a:p>
        </p:txBody>
      </p:sp>
    </p:spTree>
    <p:extLst>
      <p:ext uri="{BB962C8B-B14F-4D97-AF65-F5344CB8AC3E}">
        <p14:creationId xmlns:p14="http://schemas.microsoft.com/office/powerpoint/2010/main" val="1024638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beizeiten, mitunter</a:t>
            </a:r>
          </a:p>
        </p:txBody>
      </p:sp>
      <p:sp>
        <p:nvSpPr>
          <p:cNvPr id="3" name="Inhaltsplatzhalter 2"/>
          <p:cNvSpPr>
            <a:spLocks noGrp="1"/>
          </p:cNvSpPr>
          <p:nvPr>
            <p:ph idx="1"/>
          </p:nvPr>
        </p:nvSpPr>
        <p:spPr/>
        <p:txBody>
          <a:bodyPr/>
          <a:lstStyle/>
          <a:p>
            <a:pPr marL="0" indent="0">
              <a:buNone/>
            </a:pPr>
            <a:r>
              <a:rPr lang="de-DE" sz="3200"/>
              <a:t>from the corpus of Wikipedia discussions (available via COSMAS II):</a:t>
            </a:r>
          </a:p>
          <a:p>
            <a:pPr marL="0" indent="0">
              <a:buNone/>
            </a:pPr>
            <a:endParaRPr lang="de-DE"/>
          </a:p>
          <a:p>
            <a:r>
              <a:rPr lang="de-DE"/>
              <a:t>Das dritte Zitat ist ja </a:t>
            </a:r>
            <a:r>
              <a:rPr lang="de-DE" b="1"/>
              <a:t>mitunter</a:t>
            </a:r>
            <a:r>
              <a:rPr lang="de-DE"/>
              <a:t> ein Grund für die Namensgebung</a:t>
            </a:r>
          </a:p>
          <a:p>
            <a:endParaRPr lang="de-DE"/>
          </a:p>
          <a:p>
            <a:r>
              <a:rPr lang="de-DE"/>
              <a:t>Ich hab dazu nirgends was gefunden. Es sollte </a:t>
            </a:r>
            <a:r>
              <a:rPr lang="de-DE" b="1"/>
              <a:t>mitunter</a:t>
            </a:r>
            <a:r>
              <a:rPr lang="de-DE"/>
              <a:t> auch im Artikel erwähnt werden!</a:t>
            </a:r>
          </a:p>
        </p:txBody>
      </p:sp>
      <p:sp>
        <p:nvSpPr>
          <p:cNvPr id="5" name="Foliennummernplatzhalter 4"/>
          <p:cNvSpPr>
            <a:spLocks noGrp="1"/>
          </p:cNvSpPr>
          <p:nvPr>
            <p:ph type="sldNum" sz="quarter" idx="12"/>
          </p:nvPr>
        </p:nvSpPr>
        <p:spPr/>
        <p:txBody>
          <a:bodyPr/>
          <a:lstStyle/>
          <a:p>
            <a:fld id="{6C6AE60A-B69C-4790-82F7-3882EDF23186}" type="slidenum">
              <a:rPr lang="de-DE" smtClean="0"/>
              <a:t>35</a:t>
            </a:fld>
            <a:endParaRPr lang="de-DE"/>
          </a:p>
        </p:txBody>
      </p:sp>
    </p:spTree>
    <p:extLst>
      <p:ext uri="{BB962C8B-B14F-4D97-AF65-F5344CB8AC3E}">
        <p14:creationId xmlns:p14="http://schemas.microsoft.com/office/powerpoint/2010/main" val="2867177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gleichwohl</a:t>
            </a:r>
          </a:p>
        </p:txBody>
      </p:sp>
      <p:sp>
        <p:nvSpPr>
          <p:cNvPr id="3" name="Inhaltsplatzhalter 2"/>
          <p:cNvSpPr>
            <a:spLocks noGrp="1"/>
          </p:cNvSpPr>
          <p:nvPr>
            <p:ph idx="1"/>
          </p:nvPr>
        </p:nvSpPr>
        <p:spPr/>
        <p:txBody>
          <a:bodyPr/>
          <a:lstStyle/>
          <a:p>
            <a:pPr marL="0" indent="0">
              <a:buNone/>
            </a:pPr>
            <a:r>
              <a:rPr lang="de-DE" sz="3200"/>
              <a:t>from the corpus of Wikipedia discussions (available via COSMAS II):</a:t>
            </a:r>
          </a:p>
          <a:p>
            <a:pPr marL="0" indent="0">
              <a:buNone/>
            </a:pPr>
            <a:endParaRPr lang="de-DE"/>
          </a:p>
          <a:p>
            <a:r>
              <a:rPr lang="de-DE"/>
              <a:t>. ..gleichwohl noch nicht alle bereiche komplett dereguliert sind </a:t>
            </a:r>
          </a:p>
          <a:p>
            <a:r>
              <a:rPr lang="de-DE"/>
              <a:t>... und andere Themen, gleichwohl sie sich im Kontext des ersten Themas befinden mögen, lieber unter den Tisch fallen lassen.</a:t>
            </a:r>
            <a:endParaRPr lang="en-US"/>
          </a:p>
        </p:txBody>
      </p:sp>
      <p:sp>
        <p:nvSpPr>
          <p:cNvPr id="7" name="Foliennummernplatzhalter 6"/>
          <p:cNvSpPr>
            <a:spLocks noGrp="1"/>
          </p:cNvSpPr>
          <p:nvPr>
            <p:ph type="sldNum" sz="quarter" idx="12"/>
          </p:nvPr>
        </p:nvSpPr>
        <p:spPr/>
        <p:txBody>
          <a:bodyPr/>
          <a:lstStyle/>
          <a:p>
            <a:fld id="{6C6AE60A-B69C-4790-82F7-3882EDF23186}" type="slidenum">
              <a:rPr lang="de-DE" smtClean="0"/>
              <a:t>36</a:t>
            </a:fld>
            <a:endParaRPr lang="de-DE"/>
          </a:p>
        </p:txBody>
      </p:sp>
    </p:spTree>
    <p:extLst>
      <p:ext uri="{BB962C8B-B14F-4D97-AF65-F5344CB8AC3E}">
        <p14:creationId xmlns:p14="http://schemas.microsoft.com/office/powerpoint/2010/main" val="3564867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gleichsam</a:t>
            </a:r>
          </a:p>
        </p:txBody>
      </p:sp>
      <p:sp>
        <p:nvSpPr>
          <p:cNvPr id="3" name="Inhaltsplatzhalter 2"/>
          <p:cNvSpPr>
            <a:spLocks noGrp="1"/>
          </p:cNvSpPr>
          <p:nvPr>
            <p:ph idx="1"/>
          </p:nvPr>
        </p:nvSpPr>
        <p:spPr/>
        <p:txBody>
          <a:bodyPr>
            <a:noAutofit/>
          </a:bodyPr>
          <a:lstStyle/>
          <a:p>
            <a:pPr marL="0" indent="0">
              <a:buNone/>
            </a:pPr>
            <a:r>
              <a:rPr lang="en-US" sz="2000"/>
              <a:t>web attestations:</a:t>
            </a:r>
          </a:p>
          <a:p>
            <a:pPr marL="0" indent="0">
              <a:buNone/>
            </a:pPr>
            <a:endParaRPr lang="en-US" sz="2000"/>
          </a:p>
          <a:p>
            <a:r>
              <a:rPr lang="en-US" sz="2000"/>
              <a:t>[Dieses Vorgehen] </a:t>
            </a:r>
            <a:r>
              <a:rPr lang="de-DE" sz="2000"/>
              <a:t>ist </a:t>
            </a:r>
            <a:r>
              <a:rPr lang="de-DE" sz="2000" b="1"/>
              <a:t>gleichsam</a:t>
            </a:r>
            <a:r>
              <a:rPr lang="de-DE" sz="2000"/>
              <a:t> künstlerisch integer, wie konzernwirtschaftlich gerissen (http://bit.ly/1LYhWka)</a:t>
            </a:r>
          </a:p>
          <a:p>
            <a:endParaRPr lang="de-DE" sz="2000"/>
          </a:p>
          <a:p>
            <a:r>
              <a:rPr lang="de-DE" sz="2000"/>
              <a:t>um ähnlich wie in Fassbinders CHINESISCHES ROULETTE ( 1976 ) die </a:t>
            </a:r>
            <a:r>
              <a:rPr lang="de-DE" sz="2000" b="1"/>
              <a:t>gleichsam</a:t>
            </a:r>
            <a:r>
              <a:rPr lang="de-DE" sz="2000"/>
              <a:t> dekadente wie misanthropische Upperclass abzubilden (http://bit.ly/1a1Sw86)</a:t>
            </a:r>
          </a:p>
          <a:p>
            <a:endParaRPr lang="de-DE" sz="2000"/>
          </a:p>
          <a:p>
            <a:r>
              <a:rPr lang="de-DE" sz="2000"/>
              <a:t>Demnach ließe sich also leicht die Feststellung treffen, ein kongenialeres und </a:t>
            </a:r>
            <a:r>
              <a:rPr lang="de-DE" sz="2000" b="1"/>
              <a:t>gleichsam</a:t>
            </a:r>
            <a:r>
              <a:rPr lang="de-DE" sz="2000"/>
              <a:t> spannungsreicheres Duo als Joshua Redman und Brad Mehldau ließe sich nur schwerlich im 21. Jahrhundert auf einer Jazzbühne vereinigen. (http://bit.ly/1PQ8m8U)</a:t>
            </a:r>
          </a:p>
          <a:p>
            <a:pPr marL="0" indent="0">
              <a:buNone/>
            </a:pPr>
            <a:endParaRPr lang="en-US" sz="2000"/>
          </a:p>
        </p:txBody>
      </p:sp>
      <p:sp>
        <p:nvSpPr>
          <p:cNvPr id="6" name="Foliennummernplatzhalter 5"/>
          <p:cNvSpPr>
            <a:spLocks noGrp="1"/>
          </p:cNvSpPr>
          <p:nvPr>
            <p:ph type="sldNum" sz="quarter" idx="12"/>
          </p:nvPr>
        </p:nvSpPr>
        <p:spPr/>
        <p:txBody>
          <a:bodyPr/>
          <a:lstStyle/>
          <a:p>
            <a:fld id="{6C6AE60A-B69C-4790-82F7-3882EDF23186}" type="slidenum">
              <a:rPr lang="de-DE" smtClean="0"/>
              <a:t>37</a:t>
            </a:fld>
            <a:endParaRPr lang="de-DE"/>
          </a:p>
        </p:txBody>
      </p:sp>
    </p:spTree>
    <p:extLst>
      <p:ext uri="{BB962C8B-B14F-4D97-AF65-F5344CB8AC3E}">
        <p14:creationId xmlns:p14="http://schemas.microsoft.com/office/powerpoint/2010/main" val="79233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Can we trust our intuitions?</a:t>
            </a:r>
          </a:p>
        </p:txBody>
      </p:sp>
      <p:sp>
        <p:nvSpPr>
          <p:cNvPr id="3" name="Inhaltsplatzhalter 2"/>
          <p:cNvSpPr>
            <a:spLocks noGrp="1"/>
          </p:cNvSpPr>
          <p:nvPr>
            <p:ph idx="1"/>
          </p:nvPr>
        </p:nvSpPr>
        <p:spPr>
          <a:xfrm>
            <a:off x="467544" y="1988840"/>
            <a:ext cx="8229600" cy="4525963"/>
          </a:xfrm>
        </p:spPr>
        <p:txBody>
          <a:bodyPr/>
          <a:lstStyle/>
          <a:p>
            <a:r>
              <a:rPr lang="en-US"/>
              <a:t>Intuition is a necessary first step...</a:t>
            </a:r>
          </a:p>
          <a:p>
            <a:r>
              <a:rPr lang="en-US"/>
              <a:t>...but it can only be the beginning!</a:t>
            </a:r>
          </a:p>
          <a:p>
            <a:r>
              <a:rPr lang="en-US"/>
              <a:t>...or just the beginning?!?</a:t>
            </a:r>
          </a:p>
        </p:txBody>
      </p:sp>
      <p:sp>
        <p:nvSpPr>
          <p:cNvPr id="5" name="Foliennummernplatzhalter 4"/>
          <p:cNvSpPr>
            <a:spLocks noGrp="1"/>
          </p:cNvSpPr>
          <p:nvPr>
            <p:ph type="sldNum" sz="quarter" idx="12"/>
          </p:nvPr>
        </p:nvSpPr>
        <p:spPr/>
        <p:txBody>
          <a:bodyPr/>
          <a:lstStyle/>
          <a:p>
            <a:fld id="{6C6AE60A-B69C-4790-82F7-3882EDF23186}" type="slidenum">
              <a:rPr lang="de-DE" smtClean="0"/>
              <a:t>38</a:t>
            </a:fld>
            <a:endParaRPr lang="de-DE"/>
          </a:p>
        </p:txBody>
      </p:sp>
      <p:pic>
        <p:nvPicPr>
          <p:cNvPr id="4" name="Picture 3">
            <a:extLst>
              <a:ext uri="{FF2B5EF4-FFF2-40B4-BE49-F238E27FC236}">
                <a16:creationId xmlns:a16="http://schemas.microsoft.com/office/drawing/2014/main" id="{68421E73-4101-6AE6-DE64-7F203AC6F6DD}"/>
              </a:ext>
            </a:extLst>
          </p:cNvPr>
          <p:cNvPicPr>
            <a:picLocks noChangeAspect="1"/>
          </p:cNvPicPr>
          <p:nvPr/>
        </p:nvPicPr>
        <p:blipFill>
          <a:blip r:embed="rId2"/>
          <a:stretch>
            <a:fillRect/>
          </a:stretch>
        </p:blipFill>
        <p:spPr>
          <a:xfrm>
            <a:off x="683568" y="4077072"/>
            <a:ext cx="7608702" cy="1708076"/>
          </a:xfrm>
          <a:prstGeom prst="rect">
            <a:avLst/>
          </a:prstGeom>
        </p:spPr>
      </p:pic>
    </p:spTree>
    <p:extLst>
      <p:ext uri="{BB962C8B-B14F-4D97-AF65-F5344CB8AC3E}">
        <p14:creationId xmlns:p14="http://schemas.microsoft.com/office/powerpoint/2010/main" val="426549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How to apply corpus linguistics</a:t>
            </a:r>
          </a:p>
        </p:txBody>
      </p:sp>
      <p:sp>
        <p:nvSpPr>
          <p:cNvPr id="3" name="Inhaltsplatzhalter 2"/>
          <p:cNvSpPr>
            <a:spLocks noGrp="1"/>
          </p:cNvSpPr>
          <p:nvPr>
            <p:ph idx="1"/>
          </p:nvPr>
        </p:nvSpPr>
        <p:spPr/>
        <p:txBody>
          <a:bodyPr/>
          <a:lstStyle/>
          <a:p>
            <a:r>
              <a:rPr lang="en-US"/>
              <a:t>doubtful cases</a:t>
            </a:r>
          </a:p>
          <a:p>
            <a:r>
              <a:rPr lang="en-US"/>
              <a:t>historical change</a:t>
            </a:r>
          </a:p>
          <a:p>
            <a:r>
              <a:rPr lang="en-US"/>
              <a:t>langage variation, dialectology</a:t>
            </a:r>
          </a:p>
          <a:p>
            <a:r>
              <a:rPr lang="en-US"/>
              <a:t>graphemic variation</a:t>
            </a:r>
          </a:p>
          <a:p>
            <a:r>
              <a:rPr lang="en-US"/>
              <a:t>multimodality</a:t>
            </a:r>
          </a:p>
          <a:p>
            <a:r>
              <a:rPr lang="en-US"/>
              <a:t>phonetics</a:t>
            </a:r>
          </a:p>
          <a:p>
            <a:r>
              <a:rPr lang="en-US"/>
              <a:t>......</a:t>
            </a:r>
          </a:p>
          <a:p>
            <a:endParaRPr lang="en-US"/>
          </a:p>
          <a:p>
            <a:endParaRPr lang="en-US"/>
          </a:p>
        </p:txBody>
      </p:sp>
      <p:sp>
        <p:nvSpPr>
          <p:cNvPr id="5" name="Foliennummernplatzhalter 4"/>
          <p:cNvSpPr>
            <a:spLocks noGrp="1"/>
          </p:cNvSpPr>
          <p:nvPr>
            <p:ph type="sldNum" sz="quarter" idx="12"/>
          </p:nvPr>
        </p:nvSpPr>
        <p:spPr/>
        <p:txBody>
          <a:bodyPr/>
          <a:lstStyle/>
          <a:p>
            <a:fld id="{6C6AE60A-B69C-4790-82F7-3882EDF23186}" type="slidenum">
              <a:rPr lang="de-DE" smtClean="0"/>
              <a:t>39</a:t>
            </a:fld>
            <a:endParaRPr lang="de-DE"/>
          </a:p>
        </p:txBody>
      </p:sp>
    </p:spTree>
    <p:extLst>
      <p:ext uri="{BB962C8B-B14F-4D97-AF65-F5344CB8AC3E}">
        <p14:creationId xmlns:p14="http://schemas.microsoft.com/office/powerpoint/2010/main" val="1873267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418D-D282-3546-8E2C-335AC298EBD8}"/>
              </a:ext>
            </a:extLst>
          </p:cNvPr>
          <p:cNvSpPr>
            <a:spLocks noGrp="1"/>
          </p:cNvSpPr>
          <p:nvPr>
            <p:ph type="ctrTitle"/>
          </p:nvPr>
        </p:nvSpPr>
        <p:spPr/>
        <p:txBody>
          <a:bodyPr/>
          <a:lstStyle/>
          <a:p>
            <a:r>
              <a:rPr lang="de-DE"/>
              <a:t>What is a corpus and </a:t>
            </a:r>
            <a:br>
              <a:rPr lang="de-DE"/>
            </a:br>
            <a:r>
              <a:rPr lang="de-DE"/>
              <a:t>how can we use it?</a:t>
            </a:r>
            <a:endParaRPr lang="en-US"/>
          </a:p>
        </p:txBody>
      </p:sp>
      <p:sp>
        <p:nvSpPr>
          <p:cNvPr id="3" name="Subtitle 2">
            <a:extLst>
              <a:ext uri="{FF2B5EF4-FFF2-40B4-BE49-F238E27FC236}">
                <a16:creationId xmlns:a16="http://schemas.microsoft.com/office/drawing/2014/main" id="{45DCD561-105C-664E-9D34-5098DE429D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174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What is corpus linguistics?</a:t>
            </a:r>
          </a:p>
        </p:txBody>
      </p:sp>
      <p:sp>
        <p:nvSpPr>
          <p:cNvPr id="3" name="Inhaltsplatzhalter 2"/>
          <p:cNvSpPr>
            <a:spLocks noGrp="1"/>
          </p:cNvSpPr>
          <p:nvPr>
            <p:ph idx="1"/>
          </p:nvPr>
        </p:nvSpPr>
        <p:spPr/>
        <p:txBody>
          <a:bodyPr/>
          <a:lstStyle/>
          <a:p>
            <a:pPr marL="0" indent="0" algn="ctr">
              <a:buNone/>
            </a:pPr>
            <a:r>
              <a:rPr lang="en-US"/>
              <a:t>Corpus linguistics is the investigation of linguistic research questions that have been framed in terms of the conditional distribution of linguistic phenomena in a linguistic corpus. </a:t>
            </a:r>
            <a:r>
              <a:rPr lang="en-US" sz="2400"/>
              <a:t>(Stefanowitsch 2017)</a:t>
            </a:r>
          </a:p>
        </p:txBody>
      </p:sp>
      <p:sp>
        <p:nvSpPr>
          <p:cNvPr id="4" name="Foliennummernplatzhalter 3"/>
          <p:cNvSpPr>
            <a:spLocks noGrp="1"/>
          </p:cNvSpPr>
          <p:nvPr>
            <p:ph type="sldNum" sz="quarter" idx="12"/>
          </p:nvPr>
        </p:nvSpPr>
        <p:spPr/>
        <p:txBody>
          <a:bodyPr/>
          <a:lstStyle/>
          <a:p>
            <a:fld id="{6C6AE60A-B69C-4790-82F7-3882EDF23186}" type="slidenum">
              <a:rPr lang="de-DE" smtClean="0"/>
              <a:t>40</a:t>
            </a:fld>
            <a:endParaRPr lang="de-DE"/>
          </a:p>
        </p:txBody>
      </p:sp>
    </p:spTree>
    <p:extLst>
      <p:ext uri="{BB962C8B-B14F-4D97-AF65-F5344CB8AC3E}">
        <p14:creationId xmlns:p14="http://schemas.microsoft.com/office/powerpoint/2010/main" val="1210822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What is corpus linguistics?</a:t>
            </a:r>
          </a:p>
        </p:txBody>
      </p:sp>
      <p:sp>
        <p:nvSpPr>
          <p:cNvPr id="3" name="Inhaltsplatzhalter 2"/>
          <p:cNvSpPr>
            <a:spLocks noGrp="1"/>
          </p:cNvSpPr>
          <p:nvPr>
            <p:ph idx="1"/>
          </p:nvPr>
        </p:nvSpPr>
        <p:spPr/>
        <p:txBody>
          <a:bodyPr/>
          <a:lstStyle/>
          <a:p>
            <a:pPr marL="0" indent="0" algn="ctr">
              <a:buNone/>
            </a:pPr>
            <a:r>
              <a:rPr lang="en-US"/>
              <a:t>Corpus linguistics is the investigation of linguistic research questions that have been framed in terms of the </a:t>
            </a:r>
            <a:r>
              <a:rPr lang="en-US" b="1"/>
              <a:t>conditional</a:t>
            </a:r>
            <a:r>
              <a:rPr lang="en-US"/>
              <a:t> distribution of linguistic phenomena in a linguistic corpus. </a:t>
            </a:r>
            <a:r>
              <a:rPr lang="en-US" sz="2400"/>
              <a:t>(Stefanowitsch 2017)</a:t>
            </a:r>
          </a:p>
        </p:txBody>
      </p:sp>
      <p:sp>
        <p:nvSpPr>
          <p:cNvPr id="4" name="Foliennummernplatzhalter 3"/>
          <p:cNvSpPr>
            <a:spLocks noGrp="1"/>
          </p:cNvSpPr>
          <p:nvPr>
            <p:ph type="sldNum" sz="quarter" idx="12"/>
          </p:nvPr>
        </p:nvSpPr>
        <p:spPr/>
        <p:txBody>
          <a:bodyPr/>
          <a:lstStyle/>
          <a:p>
            <a:fld id="{6C6AE60A-B69C-4790-82F7-3882EDF23186}" type="slidenum">
              <a:rPr lang="de-DE" smtClean="0"/>
              <a:t>41</a:t>
            </a:fld>
            <a:endParaRPr lang="de-DE"/>
          </a:p>
        </p:txBody>
      </p:sp>
      <p:sp>
        <p:nvSpPr>
          <p:cNvPr id="5" name="Textfeld 4"/>
          <p:cNvSpPr txBox="1"/>
          <p:nvPr/>
        </p:nvSpPr>
        <p:spPr>
          <a:xfrm>
            <a:off x="457200" y="4437112"/>
            <a:ext cx="8435280" cy="2893100"/>
          </a:xfrm>
          <a:prstGeom prst="rect">
            <a:avLst/>
          </a:prstGeom>
          <a:noFill/>
        </p:spPr>
        <p:txBody>
          <a:bodyPr wrap="square" rtlCol="0">
            <a:spAutoFit/>
          </a:bodyPr>
          <a:lstStyle/>
          <a:p>
            <a:r>
              <a:rPr lang="en-US"/>
              <a:t>the definition follows from the prerequisites of a scientific questions when taking a falsificationist approach – valid questions e.g.:</a:t>
            </a:r>
          </a:p>
          <a:p>
            <a:pPr marL="285750" indent="-285750">
              <a:buFont typeface="Arial" charset="0"/>
              <a:buChar char="•"/>
            </a:pPr>
            <a:endParaRPr lang="en-US" sz="900"/>
          </a:p>
          <a:p>
            <a:pPr marL="285750" indent="-285750">
              <a:buFont typeface="Arial" charset="0"/>
              <a:buChar char="•"/>
            </a:pPr>
            <a:r>
              <a:rPr lang="en-US"/>
              <a:t>The genitive appears </a:t>
            </a:r>
            <a:r>
              <a:rPr lang="en-US" b="1"/>
              <a:t>more often</a:t>
            </a:r>
            <a:r>
              <a:rPr lang="en-US"/>
              <a:t> in older than in newer texts.</a:t>
            </a:r>
          </a:p>
          <a:p>
            <a:pPr marL="285750" indent="-285750">
              <a:buFont typeface="Arial" charset="0"/>
              <a:buChar char="•"/>
            </a:pPr>
            <a:r>
              <a:rPr lang="en-US"/>
              <a:t>Older speakers use loan words </a:t>
            </a:r>
            <a:r>
              <a:rPr lang="en-US" b="1"/>
              <a:t>less often</a:t>
            </a:r>
            <a:r>
              <a:rPr lang="en-US"/>
              <a:t> than younger ones.</a:t>
            </a:r>
          </a:p>
          <a:p>
            <a:pPr marL="285750" indent="-285750">
              <a:buFont typeface="Arial" charset="0"/>
              <a:buChar char="•"/>
            </a:pPr>
            <a:r>
              <a:rPr lang="en-US"/>
              <a:t>Women use </a:t>
            </a:r>
            <a:r>
              <a:rPr lang="en-US" b="1"/>
              <a:t>more discourse particles</a:t>
            </a:r>
            <a:r>
              <a:rPr lang="en-US"/>
              <a:t> than men.</a:t>
            </a:r>
          </a:p>
          <a:p>
            <a:pPr marL="285750" indent="-285750">
              <a:buFont typeface="Arial" charset="0"/>
              <a:buChar char="•"/>
            </a:pPr>
            <a:r>
              <a:rPr lang="en-US"/>
              <a:t>The term </a:t>
            </a:r>
            <a:r>
              <a:rPr lang="en-US" i="1"/>
              <a:t>parkieren </a:t>
            </a:r>
            <a:r>
              <a:rPr lang="en-US"/>
              <a:t>is </a:t>
            </a:r>
            <a:r>
              <a:rPr lang="en-US" b="1"/>
              <a:t>only</a:t>
            </a:r>
            <a:r>
              <a:rPr lang="en-US"/>
              <a:t> used in Swiss German.</a:t>
            </a:r>
          </a:p>
          <a:p>
            <a:pPr marL="285750" indent="-285750">
              <a:buFont typeface="Arial" charset="0"/>
              <a:buChar char="•"/>
            </a:pPr>
            <a:endParaRPr lang="en-US" sz="1050"/>
          </a:p>
          <a:p>
            <a:pPr marL="285750" indent="-285750">
              <a:buFont typeface="Arial" charset="0"/>
              <a:buChar char="•"/>
            </a:pPr>
            <a:r>
              <a:rPr lang="en-US"/>
              <a:t>but </a:t>
            </a:r>
            <a:r>
              <a:rPr lang="en-US" b="1"/>
              <a:t>not</a:t>
            </a:r>
            <a:r>
              <a:rPr lang="en-US"/>
              <a:t>: Anglicisms are used </a:t>
            </a:r>
            <a:r>
              <a:rPr lang="en-US" b="1"/>
              <a:t>often </a:t>
            </a:r>
            <a:r>
              <a:rPr lang="en-US"/>
              <a:t>in German.</a:t>
            </a:r>
          </a:p>
          <a:p>
            <a:pPr marL="285750" indent="-285750">
              <a:buFont typeface="Arial" charset="0"/>
              <a:buChar char="•"/>
            </a:pPr>
            <a:endParaRPr lang="en-US"/>
          </a:p>
          <a:p>
            <a:pPr marL="285750" indent="-285750">
              <a:buFont typeface="Arial" charset="0"/>
              <a:buChar char="•"/>
            </a:pPr>
            <a:endParaRPr lang="en-US"/>
          </a:p>
        </p:txBody>
      </p:sp>
    </p:spTree>
    <p:extLst>
      <p:ext uri="{BB962C8B-B14F-4D97-AF65-F5344CB8AC3E}">
        <p14:creationId xmlns:p14="http://schemas.microsoft.com/office/powerpoint/2010/main" val="202081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What is corpus linguistics?</a:t>
            </a:r>
          </a:p>
        </p:txBody>
      </p:sp>
      <p:sp>
        <p:nvSpPr>
          <p:cNvPr id="3" name="Inhaltsplatzhalter 2"/>
          <p:cNvSpPr>
            <a:spLocks noGrp="1"/>
          </p:cNvSpPr>
          <p:nvPr>
            <p:ph idx="1"/>
          </p:nvPr>
        </p:nvSpPr>
        <p:spPr/>
        <p:txBody>
          <a:bodyPr/>
          <a:lstStyle/>
          <a:p>
            <a:pPr marL="0" indent="0">
              <a:buNone/>
            </a:pPr>
            <a:r>
              <a:rPr lang="en-US" b="1"/>
              <a:t>Corpus-based vs. corpus-illustrated approaches</a:t>
            </a:r>
          </a:p>
          <a:p>
            <a:endParaRPr lang="en-US" sz="1600"/>
          </a:p>
          <a:p>
            <a:r>
              <a:rPr lang="en-US"/>
              <a:t>"corpus-illustrated" approaches are qualitative, but use selectively chosen attestions</a:t>
            </a:r>
            <a:br>
              <a:rPr lang="en-US"/>
            </a:br>
            <a:r>
              <a:rPr lang="en-US"/>
              <a:t>corpus-based approaches can be purely quantitative, but usually they combine quantitative and qualitative approaches (Lemnitzer &amp; Zinsmeister 2015)</a:t>
            </a:r>
          </a:p>
        </p:txBody>
      </p:sp>
      <p:sp>
        <p:nvSpPr>
          <p:cNvPr id="4" name="Foliennummernplatzhalter 3"/>
          <p:cNvSpPr>
            <a:spLocks noGrp="1"/>
          </p:cNvSpPr>
          <p:nvPr>
            <p:ph type="sldNum" sz="quarter" idx="12"/>
          </p:nvPr>
        </p:nvSpPr>
        <p:spPr/>
        <p:txBody>
          <a:bodyPr/>
          <a:lstStyle/>
          <a:p>
            <a:fld id="{6C6AE60A-B69C-4790-82F7-3882EDF23186}" type="slidenum">
              <a:rPr lang="de-DE" smtClean="0"/>
              <a:t>42</a:t>
            </a:fld>
            <a:endParaRPr lang="de-DE"/>
          </a:p>
        </p:txBody>
      </p:sp>
    </p:spTree>
    <p:extLst>
      <p:ext uri="{BB962C8B-B14F-4D97-AF65-F5344CB8AC3E}">
        <p14:creationId xmlns:p14="http://schemas.microsoft.com/office/powerpoint/2010/main" val="30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What is corpus linguistics?</a:t>
            </a:r>
          </a:p>
        </p:txBody>
      </p:sp>
      <p:sp>
        <p:nvSpPr>
          <p:cNvPr id="3" name="Inhaltsplatzhalter 2"/>
          <p:cNvSpPr>
            <a:spLocks noGrp="1"/>
          </p:cNvSpPr>
          <p:nvPr>
            <p:ph idx="1"/>
          </p:nvPr>
        </p:nvSpPr>
        <p:spPr/>
        <p:txBody>
          <a:bodyPr/>
          <a:lstStyle/>
          <a:p>
            <a:r>
              <a:rPr lang="en-US"/>
              <a:t>Purely quantitative approaches rely only on corpus data (e.g. n-grams, distributional semantics...)</a:t>
            </a:r>
          </a:p>
          <a:p>
            <a:r>
              <a:rPr lang="en-US"/>
              <a:t>Quantitative-qualitative approaches rely on analysis and interpretation of the individual attestations (annotation!)</a:t>
            </a:r>
          </a:p>
        </p:txBody>
      </p:sp>
      <p:sp>
        <p:nvSpPr>
          <p:cNvPr id="4" name="Foliennummernplatzhalter 3"/>
          <p:cNvSpPr>
            <a:spLocks noGrp="1"/>
          </p:cNvSpPr>
          <p:nvPr>
            <p:ph type="sldNum" sz="quarter" idx="12"/>
          </p:nvPr>
        </p:nvSpPr>
        <p:spPr/>
        <p:txBody>
          <a:bodyPr/>
          <a:lstStyle/>
          <a:p>
            <a:fld id="{6C6AE60A-B69C-4790-82F7-3882EDF23186}" type="slidenum">
              <a:rPr lang="de-DE" smtClean="0"/>
              <a:t>43</a:t>
            </a:fld>
            <a:endParaRPr lang="de-DE"/>
          </a:p>
        </p:txBody>
      </p:sp>
    </p:spTree>
    <p:extLst>
      <p:ext uri="{BB962C8B-B14F-4D97-AF65-F5344CB8AC3E}">
        <p14:creationId xmlns:p14="http://schemas.microsoft.com/office/powerpoint/2010/main" val="20702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Corpus-linguistic workflow</a:t>
            </a:r>
          </a:p>
        </p:txBody>
      </p:sp>
      <p:sp>
        <p:nvSpPr>
          <p:cNvPr id="4" name="Foliennummernplatzhalter 3"/>
          <p:cNvSpPr>
            <a:spLocks noGrp="1"/>
          </p:cNvSpPr>
          <p:nvPr>
            <p:ph type="sldNum" sz="quarter" idx="12"/>
          </p:nvPr>
        </p:nvSpPr>
        <p:spPr/>
        <p:txBody>
          <a:bodyPr/>
          <a:lstStyle/>
          <a:p>
            <a:fld id="{6C6AE60A-B69C-4790-82F7-3882EDF23186}" type="slidenum">
              <a:rPr lang="de-DE" smtClean="0"/>
              <a:t>44</a:t>
            </a:fld>
            <a:endParaRPr lang="de-DE"/>
          </a:p>
        </p:txBody>
      </p:sp>
      <p:sp>
        <p:nvSpPr>
          <p:cNvPr id="5" name="Abgerundetes Rechteck 4"/>
          <p:cNvSpPr/>
          <p:nvPr/>
        </p:nvSpPr>
        <p:spPr>
          <a:xfrm>
            <a:off x="2609292" y="1838832"/>
            <a:ext cx="39254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Research question(s)</a:t>
            </a:r>
          </a:p>
        </p:txBody>
      </p:sp>
      <p:sp>
        <p:nvSpPr>
          <p:cNvPr id="6" name="Abgerundetes Rechteck 5"/>
          <p:cNvSpPr/>
          <p:nvPr/>
        </p:nvSpPr>
        <p:spPr>
          <a:xfrm>
            <a:off x="2609292" y="3217838"/>
            <a:ext cx="39254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Which data do I need?</a:t>
            </a:r>
          </a:p>
        </p:txBody>
      </p:sp>
      <p:sp>
        <p:nvSpPr>
          <p:cNvPr id="7" name="Abgerundetes Rechteck 6"/>
          <p:cNvSpPr/>
          <p:nvPr/>
        </p:nvSpPr>
        <p:spPr>
          <a:xfrm>
            <a:off x="457200" y="4509120"/>
            <a:ext cx="39254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Existing corpus</a:t>
            </a:r>
          </a:p>
        </p:txBody>
      </p:sp>
      <p:sp>
        <p:nvSpPr>
          <p:cNvPr id="8" name="Abgerundetes Rechteck 7"/>
          <p:cNvSpPr/>
          <p:nvPr/>
        </p:nvSpPr>
        <p:spPr>
          <a:xfrm>
            <a:off x="5004048" y="4509120"/>
            <a:ext cx="39254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Own corpus</a:t>
            </a:r>
          </a:p>
        </p:txBody>
      </p:sp>
      <p:sp>
        <p:nvSpPr>
          <p:cNvPr id="9" name="Abgerundetes Rechteck 8"/>
          <p:cNvSpPr/>
          <p:nvPr/>
        </p:nvSpPr>
        <p:spPr>
          <a:xfrm>
            <a:off x="2627784" y="5794410"/>
            <a:ext cx="39254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Operationalization</a:t>
            </a:r>
          </a:p>
        </p:txBody>
      </p:sp>
      <p:cxnSp>
        <p:nvCxnSpPr>
          <p:cNvPr id="11" name="Gerade Verbindung mit Pfeil 10"/>
          <p:cNvCxnSpPr>
            <a:stCxn id="5" idx="2"/>
            <a:endCxn id="6" idx="0"/>
          </p:cNvCxnSpPr>
          <p:nvPr/>
        </p:nvCxnSpPr>
        <p:spPr>
          <a:xfrm>
            <a:off x="4572000" y="2702928"/>
            <a:ext cx="0" cy="514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a:endCxn id="7" idx="0"/>
          </p:cNvCxnSpPr>
          <p:nvPr/>
        </p:nvCxnSpPr>
        <p:spPr>
          <a:xfrm flipH="1">
            <a:off x="2419908" y="4081934"/>
            <a:ext cx="2170584" cy="42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endCxn id="8" idx="0"/>
          </p:cNvCxnSpPr>
          <p:nvPr/>
        </p:nvCxnSpPr>
        <p:spPr>
          <a:xfrm>
            <a:off x="4572000" y="4075942"/>
            <a:ext cx="2394756" cy="43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stCxn id="7" idx="2"/>
            <a:endCxn id="9" idx="0"/>
          </p:cNvCxnSpPr>
          <p:nvPr/>
        </p:nvCxnSpPr>
        <p:spPr>
          <a:xfrm>
            <a:off x="2419908" y="5373216"/>
            <a:ext cx="2170584" cy="421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a:stCxn id="8" idx="2"/>
          </p:cNvCxnSpPr>
          <p:nvPr/>
        </p:nvCxnSpPr>
        <p:spPr>
          <a:xfrm flipH="1">
            <a:off x="4589394" y="5373216"/>
            <a:ext cx="2377362" cy="409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60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par>
                                <p:cTn id="34" presetID="3" presetClass="entr" presetSubtype="1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figures.com/forums/attachment.php?attachmentid=3938&amp;d=1268225995"/>
          <p:cNvPicPr>
            <a:picLocks noChangeAspect="1" noChangeArrowheads="1"/>
          </p:cNvPicPr>
          <p:nvPr/>
        </p:nvPicPr>
        <p:blipFill rotWithShape="1">
          <a:blip r:embed="rId2">
            <a:extLst>
              <a:ext uri="{28A0092B-C50C-407E-A947-70E740481C1C}">
                <a14:useLocalDpi xmlns:a14="http://schemas.microsoft.com/office/drawing/2010/main" val="0"/>
              </a:ext>
            </a:extLst>
          </a:blip>
          <a:srcRect l="1" t="7135" r="53458"/>
          <a:stretch/>
        </p:blipFill>
        <p:spPr bwMode="auto">
          <a:xfrm>
            <a:off x="6372200" y="1659868"/>
            <a:ext cx="2771800" cy="522997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a:t>Corpus design</a:t>
            </a:r>
          </a:p>
        </p:txBody>
      </p:sp>
      <p:sp>
        <p:nvSpPr>
          <p:cNvPr id="3" name="Inhaltsplatzhalter 2"/>
          <p:cNvSpPr>
            <a:spLocks noGrp="1"/>
          </p:cNvSpPr>
          <p:nvPr>
            <p:ph idx="1"/>
          </p:nvPr>
        </p:nvSpPr>
        <p:spPr>
          <a:xfrm>
            <a:off x="251520" y="1772816"/>
            <a:ext cx="6552728" cy="4525963"/>
          </a:xfrm>
        </p:spPr>
        <p:txBody>
          <a:bodyPr/>
          <a:lstStyle/>
          <a:p>
            <a:pPr marL="0" indent="0">
              <a:buNone/>
            </a:pPr>
            <a:r>
              <a:rPr lang="en-US" b="1"/>
              <a:t>Task:</a:t>
            </a:r>
          </a:p>
          <a:p>
            <a:pPr marL="0" indent="0">
              <a:buNone/>
            </a:pPr>
            <a:endParaRPr lang="en-US" sz="1800" b="1"/>
          </a:p>
          <a:p>
            <a:pPr marL="0" indent="0">
              <a:buNone/>
            </a:pPr>
            <a:r>
              <a:rPr lang="en-US"/>
              <a:t>A scientist from Mars asks you to build a corpus that represents as accurately as possible how people in Turin speak. How would you do that?</a:t>
            </a:r>
          </a:p>
        </p:txBody>
      </p:sp>
      <p:sp>
        <p:nvSpPr>
          <p:cNvPr id="5" name="Foliennummernplatzhalter 4"/>
          <p:cNvSpPr>
            <a:spLocks noGrp="1"/>
          </p:cNvSpPr>
          <p:nvPr>
            <p:ph type="sldNum" sz="quarter" idx="12"/>
          </p:nvPr>
        </p:nvSpPr>
        <p:spPr/>
        <p:txBody>
          <a:bodyPr/>
          <a:lstStyle/>
          <a:p>
            <a:fld id="{6C6AE60A-B69C-4790-82F7-3882EDF23186}" type="slidenum">
              <a:rPr lang="de-DE" smtClean="0"/>
              <a:t>45</a:t>
            </a:fld>
            <a:endParaRPr lang="de-DE"/>
          </a:p>
        </p:txBody>
      </p:sp>
    </p:spTree>
    <p:extLst>
      <p:ext uri="{BB962C8B-B14F-4D97-AF65-F5344CB8AC3E}">
        <p14:creationId xmlns:p14="http://schemas.microsoft.com/office/powerpoint/2010/main" val="2653045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design</a:t>
            </a:r>
          </a:p>
        </p:txBody>
      </p:sp>
      <p:sp>
        <p:nvSpPr>
          <p:cNvPr id="3" name="Inhaltsplatzhalter 2"/>
          <p:cNvSpPr>
            <a:spLocks noGrp="1"/>
          </p:cNvSpPr>
          <p:nvPr>
            <p:ph idx="1"/>
          </p:nvPr>
        </p:nvSpPr>
        <p:spPr/>
        <p:txBody>
          <a:bodyPr/>
          <a:lstStyle/>
          <a:p>
            <a:r>
              <a:rPr lang="en-US"/>
              <a:t>Representativity</a:t>
            </a:r>
          </a:p>
          <a:p>
            <a:r>
              <a:rPr lang="en-US"/>
              <a:t>Balance</a:t>
            </a:r>
          </a:p>
          <a:p>
            <a:r>
              <a:rPr lang="en-US"/>
              <a:t>Size</a:t>
            </a:r>
          </a:p>
          <a:p>
            <a:r>
              <a:rPr lang="en-US"/>
              <a:t>Adequacy for the individual research question</a:t>
            </a:r>
          </a:p>
          <a:p>
            <a:pPr marL="0" indent="0">
              <a:buNone/>
            </a:pPr>
            <a:endParaRPr lang="en-US"/>
          </a:p>
          <a:p>
            <a:pPr marL="0" indent="0">
              <a:buNone/>
            </a:pPr>
            <a:r>
              <a:rPr lang="en-US"/>
              <a:t>in the case of transcribed/transliterated data:</a:t>
            </a:r>
          </a:p>
          <a:p>
            <a:r>
              <a:rPr lang="en-US"/>
              <a:t>Quality of transcription/transliteration</a:t>
            </a:r>
          </a:p>
          <a:p>
            <a:endParaRPr lang="en-US"/>
          </a:p>
        </p:txBody>
      </p:sp>
      <p:sp>
        <p:nvSpPr>
          <p:cNvPr id="5" name="Foliennummernplatzhalter 4"/>
          <p:cNvSpPr>
            <a:spLocks noGrp="1"/>
          </p:cNvSpPr>
          <p:nvPr>
            <p:ph type="sldNum" sz="quarter" idx="12"/>
          </p:nvPr>
        </p:nvSpPr>
        <p:spPr/>
        <p:txBody>
          <a:bodyPr/>
          <a:lstStyle/>
          <a:p>
            <a:fld id="{6C6AE60A-B69C-4790-82F7-3882EDF23186}" type="slidenum">
              <a:rPr lang="de-DE" smtClean="0"/>
              <a:t>46</a:t>
            </a:fld>
            <a:endParaRPr lang="de-DE"/>
          </a:p>
        </p:txBody>
      </p:sp>
    </p:spTree>
    <p:extLst>
      <p:ext uri="{BB962C8B-B14F-4D97-AF65-F5344CB8AC3E}">
        <p14:creationId xmlns:p14="http://schemas.microsoft.com/office/powerpoint/2010/main" val="134154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DC807-6285-9B48-B417-9575ACA7B0B8}"/>
              </a:ext>
            </a:extLst>
          </p:cNvPr>
          <p:cNvSpPr>
            <a:spLocks noGrp="1"/>
          </p:cNvSpPr>
          <p:nvPr>
            <p:ph type="title"/>
          </p:nvPr>
        </p:nvSpPr>
        <p:spPr/>
        <p:txBody>
          <a:bodyPr/>
          <a:lstStyle/>
          <a:p>
            <a:r>
              <a:rPr lang="en-US"/>
              <a:t>Balance and representativity</a:t>
            </a:r>
          </a:p>
        </p:txBody>
      </p:sp>
      <p:sp>
        <p:nvSpPr>
          <p:cNvPr id="3" name="Content Placeholder 2">
            <a:extLst>
              <a:ext uri="{FF2B5EF4-FFF2-40B4-BE49-F238E27FC236}">
                <a16:creationId xmlns:a16="http://schemas.microsoft.com/office/drawing/2014/main" id="{EEBEFC06-07BB-B848-8B05-BCC42FECB588}"/>
              </a:ext>
            </a:extLst>
          </p:cNvPr>
          <p:cNvSpPr>
            <a:spLocks noGrp="1"/>
          </p:cNvSpPr>
          <p:nvPr>
            <p:ph idx="1"/>
          </p:nvPr>
        </p:nvSpPr>
        <p:spPr/>
        <p:txBody>
          <a:bodyPr/>
          <a:lstStyle/>
          <a:p>
            <a:r>
              <a:rPr lang="en-US"/>
              <a:t>"</a:t>
            </a:r>
            <a:r>
              <a:rPr lang="en-GB"/>
              <a:t> […] arguments that a particular corpus is representative, or balanced, are inevitably circular, in that the categories we are invited to observe are artifacts of the design procedure</a:t>
            </a:r>
            <a:r>
              <a:rPr lang="en-US"/>
              <a:t>" (Hunston 2008)</a:t>
            </a:r>
          </a:p>
          <a:p>
            <a:endParaRPr lang="en-US"/>
          </a:p>
          <a:p>
            <a:pPr marL="0" indent="0">
              <a:buNone/>
            </a:pPr>
            <a:r>
              <a:rPr lang="en-GB" sz="2000"/>
              <a:t>Hunston, Susan. 2008. Collection strategies and design decisions. In Anke Lüdeling &amp; Merja Kytö (eds.), Corpus linguistics. An international handbook, vol. 1, 154–168. Berlin: Walter de Gruyter</a:t>
            </a:r>
          </a:p>
          <a:p>
            <a:pPr marL="0" indent="0">
              <a:buNone/>
            </a:pPr>
            <a:endParaRPr lang="en-GB"/>
          </a:p>
        </p:txBody>
      </p:sp>
      <p:sp>
        <p:nvSpPr>
          <p:cNvPr id="4" name="Slide Number Placeholder 3">
            <a:extLst>
              <a:ext uri="{FF2B5EF4-FFF2-40B4-BE49-F238E27FC236}">
                <a16:creationId xmlns:a16="http://schemas.microsoft.com/office/drawing/2014/main" id="{5F264135-B672-D443-8C91-E6FEFF449F07}"/>
              </a:ext>
            </a:extLst>
          </p:cNvPr>
          <p:cNvSpPr>
            <a:spLocks noGrp="1"/>
          </p:cNvSpPr>
          <p:nvPr>
            <p:ph type="sldNum" sz="quarter" idx="12"/>
          </p:nvPr>
        </p:nvSpPr>
        <p:spPr/>
        <p:txBody>
          <a:bodyPr/>
          <a:lstStyle/>
          <a:p>
            <a:fld id="{6C6AE60A-B69C-4790-82F7-3882EDF23186}" type="slidenum">
              <a:rPr lang="de-DE" smtClean="0"/>
              <a:t>47</a:t>
            </a:fld>
            <a:endParaRPr lang="de-DE"/>
          </a:p>
        </p:txBody>
      </p:sp>
    </p:spTree>
    <p:extLst>
      <p:ext uri="{BB962C8B-B14F-4D97-AF65-F5344CB8AC3E}">
        <p14:creationId xmlns:p14="http://schemas.microsoft.com/office/powerpoint/2010/main" val="358602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design</a:t>
            </a:r>
          </a:p>
        </p:txBody>
      </p:sp>
      <p:sp>
        <p:nvSpPr>
          <p:cNvPr id="3" name="Inhaltsplatzhalter 2"/>
          <p:cNvSpPr>
            <a:spLocks noGrp="1"/>
          </p:cNvSpPr>
          <p:nvPr>
            <p:ph idx="1"/>
          </p:nvPr>
        </p:nvSpPr>
        <p:spPr/>
        <p:txBody>
          <a:bodyPr/>
          <a:lstStyle/>
          <a:p>
            <a:pPr marL="0" indent="0">
              <a:buNone/>
            </a:pPr>
            <a:r>
              <a:rPr lang="en-US"/>
              <a:t>Fundamental questions:</a:t>
            </a:r>
          </a:p>
          <a:p>
            <a:r>
              <a:rPr lang="en-US"/>
              <a:t>What exactly do I want to investigate?</a:t>
            </a:r>
          </a:p>
          <a:p>
            <a:r>
              <a:rPr lang="en-US"/>
              <a:t>What type of data do I need for that?</a:t>
            </a:r>
          </a:p>
          <a:p>
            <a:r>
              <a:rPr lang="en-US"/>
              <a:t>Does such a corpus already exist?</a:t>
            </a:r>
          </a:p>
          <a:p>
            <a:r>
              <a:rPr lang="en-US"/>
              <a:t>In what respect does the corpus have to be particularly accurate?</a:t>
            </a:r>
          </a:p>
          <a:p>
            <a:pPr lvl="1"/>
            <a:r>
              <a:rPr lang="en-US"/>
              <a:t>e.g. in the case of graphemic investigations: represent graphemic variants of the original as closely as possible</a:t>
            </a:r>
          </a:p>
        </p:txBody>
      </p:sp>
      <p:sp>
        <p:nvSpPr>
          <p:cNvPr id="4" name="Foliennummernplatzhalter 3"/>
          <p:cNvSpPr>
            <a:spLocks noGrp="1"/>
          </p:cNvSpPr>
          <p:nvPr>
            <p:ph type="sldNum" sz="quarter" idx="12"/>
          </p:nvPr>
        </p:nvSpPr>
        <p:spPr/>
        <p:txBody>
          <a:bodyPr/>
          <a:lstStyle/>
          <a:p>
            <a:fld id="{6C6AE60A-B69C-4790-82F7-3882EDF23186}" type="slidenum">
              <a:rPr lang="de-DE" smtClean="0"/>
              <a:t>48</a:t>
            </a:fld>
            <a:endParaRPr lang="de-DE"/>
          </a:p>
        </p:txBody>
      </p:sp>
    </p:spTree>
    <p:extLst>
      <p:ext uri="{BB962C8B-B14F-4D97-AF65-F5344CB8AC3E}">
        <p14:creationId xmlns:p14="http://schemas.microsoft.com/office/powerpoint/2010/main" val="450201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design</a:t>
            </a:r>
          </a:p>
        </p:txBody>
      </p:sp>
      <p:sp>
        <p:nvSpPr>
          <p:cNvPr id="3" name="Inhaltsplatzhalter 2"/>
          <p:cNvSpPr>
            <a:spLocks noGrp="1"/>
          </p:cNvSpPr>
          <p:nvPr>
            <p:ph idx="1"/>
          </p:nvPr>
        </p:nvSpPr>
        <p:spPr/>
        <p:txBody>
          <a:bodyPr/>
          <a:lstStyle/>
          <a:p>
            <a:pPr marL="0" indent="0">
              <a:buNone/>
            </a:pPr>
            <a:r>
              <a:rPr lang="en-US"/>
              <a:t>If I compile my own corpus:</a:t>
            </a:r>
          </a:p>
          <a:p>
            <a:endParaRPr lang="en-US"/>
          </a:p>
          <a:p>
            <a:r>
              <a:rPr lang="en-US"/>
              <a:t>How can I obtain data?</a:t>
            </a:r>
          </a:p>
          <a:p>
            <a:r>
              <a:rPr lang="en-US"/>
              <a:t>Are there any concerns regarding copyright?</a:t>
            </a:r>
          </a:p>
          <a:p>
            <a:r>
              <a:rPr lang="en-US"/>
              <a:t>Are there any moral or ethical concerns?</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49</a:t>
            </a:fld>
            <a:endParaRPr lang="de-DE"/>
          </a:p>
        </p:txBody>
      </p:sp>
    </p:spTree>
    <p:extLst>
      <p:ext uri="{BB962C8B-B14F-4D97-AF65-F5344CB8AC3E}">
        <p14:creationId xmlns:p14="http://schemas.microsoft.com/office/powerpoint/2010/main" val="174510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ilmfiguren24.de/bilder/produkte/gross/Modellauto-Zurueck-in-die-Zukunft-II-1-15-DeLorean-Mark-2-limited-36cm-Sound-L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969"/>
          <a:stretch/>
        </p:blipFill>
        <p:spPr bwMode="auto">
          <a:xfrm>
            <a:off x="-3388325" y="1268760"/>
            <a:ext cx="2705410" cy="227336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a:t>Time machines...</a:t>
            </a:r>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3"/>
          <a:stretch>
            <a:fillRect/>
          </a:stretch>
        </p:blipFill>
        <p:spPr>
          <a:xfrm>
            <a:off x="5513883" y="1654522"/>
            <a:ext cx="3467100" cy="4743450"/>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1772816"/>
            <a:ext cx="7416824" cy="4635516"/>
          </a:xfrm>
          <a:prstGeom prst="rect">
            <a:avLst/>
          </a:prstGeom>
        </p:spPr>
      </p:pic>
      <p:sp>
        <p:nvSpPr>
          <p:cNvPr id="7" name="Foliennummernplatzhalter 6"/>
          <p:cNvSpPr>
            <a:spLocks noGrp="1"/>
          </p:cNvSpPr>
          <p:nvPr>
            <p:ph type="sldNum" sz="quarter" idx="12"/>
          </p:nvPr>
        </p:nvSpPr>
        <p:spPr/>
        <p:txBody>
          <a:bodyPr/>
          <a:lstStyle/>
          <a:p>
            <a:fld id="{6C6AE60A-B69C-4790-82F7-3882EDF23186}" type="slidenum">
              <a:rPr lang="de-DE" smtClean="0"/>
              <a:t>5</a:t>
            </a:fld>
            <a:endParaRPr lang="de-DE"/>
          </a:p>
        </p:txBody>
      </p:sp>
    </p:spTree>
    <p:extLst>
      <p:ext uri="{BB962C8B-B14F-4D97-AF65-F5344CB8AC3E}">
        <p14:creationId xmlns:p14="http://schemas.microsoft.com/office/powerpoint/2010/main" val="371082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7656 -0.0368 L -0.04496 -0.04953 L 0.44323 0.49584 " pathEditMode="relative" rAng="0" ptsTypes="AAA">
                                      <p:cBhvr>
                                        <p:cTn id="6" dur="2000" fill="hold"/>
                                        <p:tgtEl>
                                          <p:spTgt spid="1026"/>
                                        </p:tgtEl>
                                        <p:attrNameLst>
                                          <p:attrName>ppt_x</p:attrName>
                                          <p:attrName>ppt_y</p:attrName>
                                        </p:attrNameLst>
                                      </p:cBhvr>
                                      <p:rCtr x="25990" y="2599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Creating a corpus</a:t>
            </a:r>
          </a:p>
        </p:txBody>
      </p:sp>
      <p:sp>
        <p:nvSpPr>
          <p:cNvPr id="3" name="Inhaltsplatzhalter 2"/>
          <p:cNvSpPr>
            <a:spLocks noGrp="1"/>
          </p:cNvSpPr>
          <p:nvPr>
            <p:ph idx="1"/>
          </p:nvPr>
        </p:nvSpPr>
        <p:spPr/>
        <p:txBody>
          <a:bodyPr/>
          <a:lstStyle/>
          <a:p>
            <a:r>
              <a:rPr lang="en-US"/>
              <a:t>Collecting and preprocessing data</a:t>
            </a:r>
          </a:p>
          <a:p>
            <a:r>
              <a:rPr lang="en-US"/>
              <a:t>Tokenization</a:t>
            </a:r>
          </a:p>
          <a:p>
            <a:r>
              <a:rPr lang="en-US"/>
              <a:t>Lemmatization and POS-tagging</a:t>
            </a:r>
          </a:p>
          <a:p>
            <a:r>
              <a:rPr lang="en-US"/>
              <a:t>further annotation</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50</a:t>
            </a:fld>
            <a:endParaRPr lang="de-DE"/>
          </a:p>
        </p:txBody>
      </p:sp>
    </p:spTree>
    <p:extLst>
      <p:ext uri="{BB962C8B-B14F-4D97-AF65-F5344CB8AC3E}">
        <p14:creationId xmlns:p14="http://schemas.microsoft.com/office/powerpoint/2010/main" val="4722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Creating a corpus</a:t>
            </a:r>
          </a:p>
        </p:txBody>
      </p:sp>
      <p:sp>
        <p:nvSpPr>
          <p:cNvPr id="4" name="Foliennummernplatzhalter 3"/>
          <p:cNvSpPr>
            <a:spLocks noGrp="1"/>
          </p:cNvSpPr>
          <p:nvPr>
            <p:ph type="sldNum" sz="quarter" idx="12"/>
          </p:nvPr>
        </p:nvSpPr>
        <p:spPr/>
        <p:txBody>
          <a:bodyPr/>
          <a:lstStyle/>
          <a:p>
            <a:fld id="{6C6AE60A-B69C-4790-82F7-3882EDF23186}" type="slidenum">
              <a:rPr lang="de-DE" smtClean="0"/>
              <a:t>51</a:t>
            </a:fld>
            <a:endParaRPr lang="de-DE"/>
          </a:p>
        </p:txBody>
      </p:sp>
      <p:pic>
        <p:nvPicPr>
          <p:cNvPr id="5" name="Picture 4" descr="http://images.clipartpanda.com/pencil-writing-on-paper-clipart-119498450474748498paper4-svg-hi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492896"/>
            <a:ext cx="1512168" cy="1961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images.clipartpanda.com/pencil-writing-on-paper-clipart-119498450474748498paper4-svg-hi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5916" y="2504458"/>
            <a:ext cx="1512168" cy="1961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457200" y="4725144"/>
            <a:ext cx="1512168" cy="369332"/>
          </a:xfrm>
          <a:prstGeom prst="rect">
            <a:avLst/>
          </a:prstGeom>
          <a:noFill/>
        </p:spPr>
        <p:txBody>
          <a:bodyPr wrap="square" rtlCol="0">
            <a:spAutoFit/>
          </a:bodyPr>
          <a:lstStyle/>
          <a:p>
            <a:pPr algn="ctr"/>
            <a:r>
              <a:rPr lang="de-DE"/>
              <a:t>Text</a:t>
            </a:r>
          </a:p>
        </p:txBody>
      </p:sp>
      <p:sp>
        <p:nvSpPr>
          <p:cNvPr id="8" name="Textfeld 7"/>
          <p:cNvSpPr txBox="1"/>
          <p:nvPr/>
        </p:nvSpPr>
        <p:spPr>
          <a:xfrm>
            <a:off x="3707904" y="4725144"/>
            <a:ext cx="1861864" cy="646331"/>
          </a:xfrm>
          <a:prstGeom prst="rect">
            <a:avLst/>
          </a:prstGeom>
          <a:noFill/>
        </p:spPr>
        <p:txBody>
          <a:bodyPr wrap="square" rtlCol="0">
            <a:spAutoFit/>
          </a:bodyPr>
          <a:lstStyle/>
          <a:p>
            <a:pPr algn="ctr"/>
            <a:r>
              <a:rPr lang="de-DE"/>
              <a:t>Preprocessing,</a:t>
            </a:r>
          </a:p>
          <a:p>
            <a:pPr algn="ctr"/>
            <a:r>
              <a:rPr lang="de-DE"/>
              <a:t>Annotation</a:t>
            </a:r>
          </a:p>
        </p:txBody>
      </p:sp>
      <p:sp>
        <p:nvSpPr>
          <p:cNvPr id="9" name="Rechteck 8"/>
          <p:cNvSpPr/>
          <p:nvPr/>
        </p:nvSpPr>
        <p:spPr>
          <a:xfrm>
            <a:off x="4067944" y="3068960"/>
            <a:ext cx="216024"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4427984" y="3089586"/>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4211960" y="3305610"/>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p:cNvSpPr/>
          <p:nvPr/>
        </p:nvSpPr>
        <p:spPr>
          <a:xfrm>
            <a:off x="4608004" y="3305610"/>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p:cNvSpPr/>
          <p:nvPr/>
        </p:nvSpPr>
        <p:spPr>
          <a:xfrm>
            <a:off x="4499992" y="3521634"/>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p:nvSpPr>
        <p:spPr>
          <a:xfrm>
            <a:off x="4139952" y="3521634"/>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4572000" y="3737658"/>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a:off x="4283968" y="3737658"/>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a:off x="3995936" y="3737658"/>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p:cNvSpPr/>
          <p:nvPr/>
        </p:nvSpPr>
        <p:spPr>
          <a:xfrm>
            <a:off x="4572000" y="3953682"/>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p:nvSpPr>
        <p:spPr>
          <a:xfrm>
            <a:off x="4103948" y="3953682"/>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p:cNvSpPr/>
          <p:nvPr/>
        </p:nvSpPr>
        <p:spPr>
          <a:xfrm>
            <a:off x="4572000" y="4169706"/>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p:cNvSpPr/>
          <p:nvPr/>
        </p:nvSpPr>
        <p:spPr>
          <a:xfrm>
            <a:off x="4139952" y="4169706"/>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p:nvSpPr>
        <p:spPr>
          <a:xfrm>
            <a:off x="4355976" y="4169706"/>
            <a:ext cx="108012" cy="123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p:nvSpPr>
        <p:spPr>
          <a:xfrm>
            <a:off x="3994956" y="3076934"/>
            <a:ext cx="541040" cy="164642"/>
          </a:xfrm>
          <a:prstGeom prst="rect">
            <a:avLst/>
          </a:prstGeom>
          <a:solidFill>
            <a:srgbClr val="FFFF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p:cNvSpPr/>
          <p:nvPr/>
        </p:nvSpPr>
        <p:spPr>
          <a:xfrm>
            <a:off x="4085456" y="3706656"/>
            <a:ext cx="541040" cy="164642"/>
          </a:xfrm>
          <a:prstGeom prst="rect">
            <a:avLst/>
          </a:prstGeom>
          <a:solidFill>
            <a:srgbClr val="FFFF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p:cNvSpPr/>
          <p:nvPr/>
        </p:nvSpPr>
        <p:spPr>
          <a:xfrm>
            <a:off x="4147356" y="3264358"/>
            <a:ext cx="541040" cy="164642"/>
          </a:xfrm>
          <a:prstGeom prst="rect">
            <a:avLst/>
          </a:prstGeom>
          <a:solidFill>
            <a:srgbClr val="66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p:cNvSpPr/>
          <p:nvPr/>
        </p:nvSpPr>
        <p:spPr>
          <a:xfrm>
            <a:off x="4152731" y="4116746"/>
            <a:ext cx="541040" cy="164642"/>
          </a:xfrm>
          <a:prstGeom prst="rect">
            <a:avLst/>
          </a:prstGeom>
          <a:solidFill>
            <a:srgbClr val="66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Pfeil nach rechts 26"/>
          <p:cNvSpPr/>
          <p:nvPr/>
        </p:nvSpPr>
        <p:spPr>
          <a:xfrm>
            <a:off x="2339752" y="3241576"/>
            <a:ext cx="1152128" cy="465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p:cNvSpPr txBox="1"/>
          <p:nvPr/>
        </p:nvSpPr>
        <p:spPr>
          <a:xfrm>
            <a:off x="3563888" y="5541039"/>
            <a:ext cx="2952328" cy="1200329"/>
          </a:xfrm>
          <a:prstGeom prst="rect">
            <a:avLst/>
          </a:prstGeom>
          <a:noFill/>
        </p:spPr>
        <p:txBody>
          <a:bodyPr wrap="square" rtlCol="0">
            <a:spAutoFit/>
          </a:bodyPr>
          <a:lstStyle/>
          <a:p>
            <a:r>
              <a:rPr lang="de-DE" b="1"/>
              <a:t>Tools:</a:t>
            </a:r>
          </a:p>
          <a:p>
            <a:pPr marL="285750" indent="-285750">
              <a:buFont typeface="Arial" panose="020B0604020202020204" pitchFamily="34" charset="0"/>
              <a:buChar char="•"/>
            </a:pPr>
            <a:r>
              <a:rPr lang="de-DE"/>
              <a:t>automatic taggers</a:t>
            </a:r>
          </a:p>
          <a:p>
            <a:pPr marL="285750" indent="-285750">
              <a:buFont typeface="Arial" panose="020B0604020202020204" pitchFamily="34" charset="0"/>
              <a:buChar char="•"/>
            </a:pPr>
            <a:r>
              <a:rPr lang="de-DE"/>
              <a:t>Software for manual annotation</a:t>
            </a:r>
          </a:p>
        </p:txBody>
      </p:sp>
      <p:sp>
        <p:nvSpPr>
          <p:cNvPr id="29" name="Pfeil nach rechts 28"/>
          <p:cNvSpPr/>
          <p:nvPr/>
        </p:nvSpPr>
        <p:spPr>
          <a:xfrm>
            <a:off x="5659524" y="3209965"/>
            <a:ext cx="1152128" cy="465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p:cNvSpPr txBox="1"/>
          <p:nvPr/>
        </p:nvSpPr>
        <p:spPr>
          <a:xfrm>
            <a:off x="6958608" y="4771310"/>
            <a:ext cx="1861864" cy="646331"/>
          </a:xfrm>
          <a:prstGeom prst="rect">
            <a:avLst/>
          </a:prstGeom>
          <a:noFill/>
        </p:spPr>
        <p:txBody>
          <a:bodyPr wrap="square" rtlCol="0">
            <a:spAutoFit/>
          </a:bodyPr>
          <a:lstStyle/>
          <a:p>
            <a:pPr algn="ctr"/>
            <a:r>
              <a:rPr lang="de-DE"/>
              <a:t>(idelly): make available publicly</a:t>
            </a:r>
          </a:p>
        </p:txBody>
      </p:sp>
      <p:pic>
        <p:nvPicPr>
          <p:cNvPr id="31" name="Grafik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1833" y="2596014"/>
            <a:ext cx="1935413" cy="1649383"/>
          </a:xfrm>
          <a:prstGeom prst="rect">
            <a:avLst/>
          </a:prstGeom>
        </p:spPr>
      </p:pic>
    </p:spTree>
    <p:extLst>
      <p:ext uri="{BB962C8B-B14F-4D97-AF65-F5344CB8AC3E}">
        <p14:creationId xmlns:p14="http://schemas.microsoft.com/office/powerpoint/2010/main" val="337670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left)">
                                      <p:cBhvr>
                                        <p:cTn id="60" dur="500"/>
                                        <p:tgtEl>
                                          <p:spTgt spid="25"/>
                                        </p:tgtEl>
                                      </p:cBhvr>
                                    </p:animEffect>
                                  </p:childTnLst>
                                </p:cTn>
                              </p:par>
                            </p:childTnLst>
                          </p:cTn>
                        </p:par>
                        <p:par>
                          <p:cTn id="61" fill="hold">
                            <p:stCondLst>
                              <p:cond delay="1500"/>
                            </p:stCondLst>
                            <p:childTnLst>
                              <p:par>
                                <p:cTn id="62" presetID="22" presetClass="entr" presetSubtype="8"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left)">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1"/>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Let's build a corpus!</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52</a:t>
            </a:fld>
            <a:endParaRPr lang="de-DE"/>
          </a:p>
        </p:txBody>
      </p:sp>
      <p:pic>
        <p:nvPicPr>
          <p:cNvPr id="7" name="Grafik 6"/>
          <p:cNvPicPr>
            <a:picLocks noChangeAspect="1"/>
          </p:cNvPicPr>
          <p:nvPr/>
        </p:nvPicPr>
        <p:blipFill rotWithShape="1">
          <a:blip r:embed="rId2"/>
          <a:srcRect t="24817" b="14593"/>
          <a:stretch/>
        </p:blipFill>
        <p:spPr>
          <a:xfrm>
            <a:off x="333228" y="1600200"/>
            <a:ext cx="8477544" cy="4655542"/>
          </a:xfrm>
          <a:prstGeom prst="rect">
            <a:avLst/>
          </a:prstGeom>
        </p:spPr>
      </p:pic>
    </p:spTree>
    <p:extLst>
      <p:ext uri="{BB962C8B-B14F-4D97-AF65-F5344CB8AC3E}">
        <p14:creationId xmlns:p14="http://schemas.microsoft.com/office/powerpoint/2010/main" val="2008848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Possible workflows</a:t>
            </a:r>
          </a:p>
        </p:txBody>
      </p:sp>
      <p:sp>
        <p:nvSpPr>
          <p:cNvPr id="4" name="Foliennummernplatzhalter 3"/>
          <p:cNvSpPr>
            <a:spLocks noGrp="1"/>
          </p:cNvSpPr>
          <p:nvPr>
            <p:ph type="sldNum" sz="quarter" idx="12"/>
          </p:nvPr>
        </p:nvSpPr>
        <p:spPr>
          <a:xfrm>
            <a:off x="7010400" y="6459452"/>
            <a:ext cx="2133600" cy="365125"/>
          </a:xfrm>
        </p:spPr>
        <p:txBody>
          <a:bodyPr/>
          <a:lstStyle/>
          <a:p>
            <a:fld id="{6C6AE60A-B69C-4790-82F7-3882EDF23186}" type="slidenum">
              <a:rPr lang="de-DE" smtClean="0"/>
              <a:t>53</a:t>
            </a:fld>
            <a:endParaRPr lang="de-DE"/>
          </a:p>
        </p:txBody>
      </p:sp>
      <p:sp>
        <p:nvSpPr>
          <p:cNvPr id="5" name="Abgerundetes Rechteck 4"/>
          <p:cNvSpPr/>
          <p:nvPr/>
        </p:nvSpPr>
        <p:spPr>
          <a:xfrm>
            <a:off x="467544" y="1628130"/>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a corpus or use </a:t>
            </a:r>
            <a:br>
              <a:rPr lang="en-US"/>
            </a:br>
            <a:r>
              <a:rPr lang="en-US"/>
              <a:t>an existing one</a:t>
            </a:r>
          </a:p>
        </p:txBody>
      </p:sp>
      <p:cxnSp>
        <p:nvCxnSpPr>
          <p:cNvPr id="7" name="Gerade Verbindung mit Pfeil 6"/>
          <p:cNvCxnSpPr/>
          <p:nvPr/>
        </p:nvCxnSpPr>
        <p:spPr>
          <a:xfrm>
            <a:off x="2195736" y="2564234"/>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Abgerundetes Rechteck 7"/>
          <p:cNvSpPr/>
          <p:nvPr/>
        </p:nvSpPr>
        <p:spPr>
          <a:xfrm>
            <a:off x="431540" y="3356322"/>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a concordance</a:t>
            </a:r>
          </a:p>
        </p:txBody>
      </p:sp>
      <p:cxnSp>
        <p:nvCxnSpPr>
          <p:cNvPr id="10" name="Gerade Verbindung mit Pfeil 9"/>
          <p:cNvCxnSpPr/>
          <p:nvPr/>
        </p:nvCxnSpPr>
        <p:spPr>
          <a:xfrm>
            <a:off x="2200378" y="429242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bgerundetes Rechteck 10"/>
          <p:cNvSpPr/>
          <p:nvPr/>
        </p:nvSpPr>
        <p:spPr>
          <a:xfrm>
            <a:off x="436182" y="5084514"/>
            <a:ext cx="35283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annotate concordance</a:t>
            </a:r>
          </a:p>
        </p:txBody>
      </p:sp>
      <p:sp>
        <p:nvSpPr>
          <p:cNvPr id="12" name="Abgerundetes Rechteck 11"/>
          <p:cNvSpPr/>
          <p:nvPr/>
        </p:nvSpPr>
        <p:spPr>
          <a:xfrm>
            <a:off x="4716016" y="1628130"/>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create a corpus or use </a:t>
            </a:r>
            <a:br>
              <a:rPr lang="en-US"/>
            </a:br>
            <a:r>
              <a:rPr lang="en-US"/>
              <a:t>an existing one</a:t>
            </a:r>
          </a:p>
        </p:txBody>
      </p:sp>
      <p:cxnSp>
        <p:nvCxnSpPr>
          <p:cNvPr id="13" name="Gerade Verbindung mit Pfeil 12"/>
          <p:cNvCxnSpPr/>
          <p:nvPr/>
        </p:nvCxnSpPr>
        <p:spPr>
          <a:xfrm>
            <a:off x="6444208" y="2564234"/>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Abgerundetes Rechteck 13"/>
          <p:cNvSpPr/>
          <p:nvPr/>
        </p:nvSpPr>
        <p:spPr>
          <a:xfrm>
            <a:off x="4680012" y="3356322"/>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annotate the full corpus</a:t>
            </a:r>
          </a:p>
        </p:txBody>
      </p:sp>
      <p:cxnSp>
        <p:nvCxnSpPr>
          <p:cNvPr id="15" name="Gerade Verbindung mit Pfeil 14"/>
          <p:cNvCxnSpPr/>
          <p:nvPr/>
        </p:nvCxnSpPr>
        <p:spPr>
          <a:xfrm>
            <a:off x="6448850" y="429242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Abgerundetes Rechteck 15"/>
          <p:cNvSpPr/>
          <p:nvPr/>
        </p:nvSpPr>
        <p:spPr>
          <a:xfrm>
            <a:off x="4684654" y="5084514"/>
            <a:ext cx="3528392" cy="8640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(export concordance)</a:t>
            </a:r>
          </a:p>
        </p:txBody>
      </p:sp>
      <p:sp>
        <p:nvSpPr>
          <p:cNvPr id="17" name="Abgerundetes Rechteck 16"/>
          <p:cNvSpPr/>
          <p:nvPr/>
        </p:nvSpPr>
        <p:spPr>
          <a:xfrm>
            <a:off x="2580444" y="6171420"/>
            <a:ext cx="3528392" cy="56994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analyze data</a:t>
            </a:r>
          </a:p>
        </p:txBody>
      </p:sp>
      <p:sp>
        <p:nvSpPr>
          <p:cNvPr id="19" name="Freihandform 18"/>
          <p:cNvSpPr/>
          <p:nvPr/>
        </p:nvSpPr>
        <p:spPr>
          <a:xfrm>
            <a:off x="1567543" y="5948610"/>
            <a:ext cx="899886" cy="582180"/>
          </a:xfrm>
          <a:custGeom>
            <a:avLst/>
            <a:gdLst>
              <a:gd name="connsiteX0" fmla="*/ 0 w 899886"/>
              <a:gd name="connsiteY0" fmla="*/ 0 h 522515"/>
              <a:gd name="connsiteX1" fmla="*/ 0 w 899886"/>
              <a:gd name="connsiteY1" fmla="*/ 522515 h 522515"/>
              <a:gd name="connsiteX2" fmla="*/ 899886 w 899886"/>
              <a:gd name="connsiteY2" fmla="*/ 522515 h 522515"/>
              <a:gd name="connsiteX3" fmla="*/ 899886 w 899886"/>
              <a:gd name="connsiteY3" fmla="*/ 522515 h 522515"/>
            </a:gdLst>
            <a:ahLst/>
            <a:cxnLst>
              <a:cxn ang="0">
                <a:pos x="connsiteX0" y="connsiteY0"/>
              </a:cxn>
              <a:cxn ang="0">
                <a:pos x="connsiteX1" y="connsiteY1"/>
              </a:cxn>
              <a:cxn ang="0">
                <a:pos x="connsiteX2" y="connsiteY2"/>
              </a:cxn>
              <a:cxn ang="0">
                <a:pos x="connsiteX3" y="connsiteY3"/>
              </a:cxn>
            </a:cxnLst>
            <a:rect l="l" t="t" r="r" b="b"/>
            <a:pathLst>
              <a:path w="899886" h="522515">
                <a:moveTo>
                  <a:pt x="0" y="0"/>
                </a:moveTo>
                <a:lnTo>
                  <a:pt x="0" y="522515"/>
                </a:lnTo>
                <a:lnTo>
                  <a:pt x="899886" y="522515"/>
                </a:lnTo>
                <a:lnTo>
                  <a:pt x="899886" y="52251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ihandform 19"/>
          <p:cNvSpPr/>
          <p:nvPr/>
        </p:nvSpPr>
        <p:spPr>
          <a:xfrm flipH="1">
            <a:off x="6238754" y="5956476"/>
            <a:ext cx="925534" cy="574314"/>
          </a:xfrm>
          <a:custGeom>
            <a:avLst/>
            <a:gdLst>
              <a:gd name="connsiteX0" fmla="*/ 0 w 899886"/>
              <a:gd name="connsiteY0" fmla="*/ 0 h 522515"/>
              <a:gd name="connsiteX1" fmla="*/ 0 w 899886"/>
              <a:gd name="connsiteY1" fmla="*/ 522515 h 522515"/>
              <a:gd name="connsiteX2" fmla="*/ 899886 w 899886"/>
              <a:gd name="connsiteY2" fmla="*/ 522515 h 522515"/>
              <a:gd name="connsiteX3" fmla="*/ 899886 w 899886"/>
              <a:gd name="connsiteY3" fmla="*/ 522515 h 522515"/>
            </a:gdLst>
            <a:ahLst/>
            <a:cxnLst>
              <a:cxn ang="0">
                <a:pos x="connsiteX0" y="connsiteY0"/>
              </a:cxn>
              <a:cxn ang="0">
                <a:pos x="connsiteX1" y="connsiteY1"/>
              </a:cxn>
              <a:cxn ang="0">
                <a:pos x="connsiteX2" y="connsiteY2"/>
              </a:cxn>
              <a:cxn ang="0">
                <a:pos x="connsiteX3" y="connsiteY3"/>
              </a:cxn>
            </a:cxnLst>
            <a:rect l="l" t="t" r="r" b="b"/>
            <a:pathLst>
              <a:path w="899886" h="522515">
                <a:moveTo>
                  <a:pt x="0" y="0"/>
                </a:moveTo>
                <a:lnTo>
                  <a:pt x="0" y="522515"/>
                </a:lnTo>
                <a:lnTo>
                  <a:pt x="899886" y="522515"/>
                </a:lnTo>
                <a:lnTo>
                  <a:pt x="899886" y="52251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712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Annotation: Two ways</a:t>
            </a:r>
          </a:p>
        </p:txBody>
      </p:sp>
      <p:sp>
        <p:nvSpPr>
          <p:cNvPr id="4" name="Foliennummernplatzhalter 3"/>
          <p:cNvSpPr>
            <a:spLocks noGrp="1"/>
          </p:cNvSpPr>
          <p:nvPr>
            <p:ph type="sldNum" sz="quarter" idx="12"/>
          </p:nvPr>
        </p:nvSpPr>
        <p:spPr/>
        <p:txBody>
          <a:bodyPr/>
          <a:lstStyle/>
          <a:p>
            <a:fld id="{6C6AE60A-B69C-4790-82F7-3882EDF23186}" type="slidenum">
              <a:rPr lang="de-DE" smtClean="0"/>
              <a:t>54</a:t>
            </a:fld>
            <a:endParaRPr lang="de-DE"/>
          </a:p>
        </p:txBody>
      </p:sp>
      <p:sp>
        <p:nvSpPr>
          <p:cNvPr id="5" name="Abgerundetes Rechteck 4"/>
          <p:cNvSpPr/>
          <p:nvPr/>
        </p:nvSpPr>
        <p:spPr>
          <a:xfrm>
            <a:off x="179510" y="5733256"/>
            <a:ext cx="396044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(Export)</a:t>
            </a:r>
          </a:p>
        </p:txBody>
      </p:sp>
      <p:pic>
        <p:nvPicPr>
          <p:cNvPr id="7" name="Bild 6"/>
          <p:cNvPicPr>
            <a:picLocks noChangeAspect="1"/>
          </p:cNvPicPr>
          <p:nvPr/>
        </p:nvPicPr>
        <p:blipFill>
          <a:blip r:embed="rId3"/>
          <a:stretch>
            <a:fillRect/>
          </a:stretch>
        </p:blipFill>
        <p:spPr>
          <a:xfrm>
            <a:off x="663217" y="3027118"/>
            <a:ext cx="2993027" cy="1780213"/>
          </a:xfrm>
          <a:prstGeom prst="rect">
            <a:avLst/>
          </a:prstGeom>
        </p:spPr>
      </p:pic>
      <p:sp>
        <p:nvSpPr>
          <p:cNvPr id="8" name="Abgerundetes Rechteck 7"/>
          <p:cNvSpPr/>
          <p:nvPr/>
        </p:nvSpPr>
        <p:spPr>
          <a:xfrm>
            <a:off x="179511" y="1941160"/>
            <a:ext cx="3960440" cy="31021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Annotation</a:t>
            </a:r>
          </a:p>
          <a:p>
            <a:pPr algn="ctr"/>
            <a:r>
              <a:rPr lang="en-US">
                <a:solidFill>
                  <a:schemeClr val="tx1"/>
                </a:solidFill>
              </a:rPr>
              <a:t>directly in the corpus</a:t>
            </a:r>
          </a:p>
        </p:txBody>
      </p:sp>
      <p:sp>
        <p:nvSpPr>
          <p:cNvPr id="9" name="Pfeil nach unten 8"/>
          <p:cNvSpPr/>
          <p:nvPr/>
        </p:nvSpPr>
        <p:spPr>
          <a:xfrm>
            <a:off x="1907704" y="5043342"/>
            <a:ext cx="504056" cy="689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bgerundetes Rechteck 9"/>
          <p:cNvSpPr/>
          <p:nvPr/>
        </p:nvSpPr>
        <p:spPr>
          <a:xfrm>
            <a:off x="4644008" y="1941160"/>
            <a:ext cx="396044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Export</a:t>
            </a:r>
          </a:p>
        </p:txBody>
      </p:sp>
      <p:sp>
        <p:nvSpPr>
          <p:cNvPr id="12" name="Abgerundetes Rechteck 11"/>
          <p:cNvSpPr/>
          <p:nvPr/>
        </p:nvSpPr>
        <p:spPr>
          <a:xfrm>
            <a:off x="4644008" y="3501008"/>
            <a:ext cx="3960440" cy="31021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Annotation</a:t>
            </a:r>
          </a:p>
          <a:p>
            <a:pPr algn="ctr"/>
            <a:r>
              <a:rPr lang="en-US">
                <a:solidFill>
                  <a:schemeClr val="tx1"/>
                </a:solidFill>
              </a:rPr>
              <a:t>in concordance files</a:t>
            </a:r>
          </a:p>
        </p:txBody>
      </p:sp>
      <p:sp>
        <p:nvSpPr>
          <p:cNvPr id="13" name="Pfeil nach unten 12"/>
          <p:cNvSpPr/>
          <p:nvPr/>
        </p:nvSpPr>
        <p:spPr>
          <a:xfrm>
            <a:off x="6372199" y="2772171"/>
            <a:ext cx="504056" cy="689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Bild 13"/>
          <p:cNvPicPr>
            <a:picLocks noChangeAspect="1"/>
          </p:cNvPicPr>
          <p:nvPr/>
        </p:nvPicPr>
        <p:blipFill>
          <a:blip r:embed="rId4"/>
          <a:stretch>
            <a:fillRect/>
          </a:stretch>
        </p:blipFill>
        <p:spPr>
          <a:xfrm>
            <a:off x="4793926" y="4683211"/>
            <a:ext cx="3660602" cy="1446089"/>
          </a:xfrm>
          <a:prstGeom prst="rect">
            <a:avLst/>
          </a:prstGeom>
        </p:spPr>
      </p:pic>
    </p:spTree>
    <p:extLst>
      <p:ext uri="{BB962C8B-B14F-4D97-AF65-F5344CB8AC3E}">
        <p14:creationId xmlns:p14="http://schemas.microsoft.com/office/powerpoint/2010/main" val="397209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Annotation in corpora or concordances?</a:t>
            </a:r>
          </a:p>
        </p:txBody>
      </p:sp>
      <p:sp>
        <p:nvSpPr>
          <p:cNvPr id="3" name="Inhaltsplatzhalter 2"/>
          <p:cNvSpPr>
            <a:spLocks noGrp="1"/>
          </p:cNvSpPr>
          <p:nvPr>
            <p:ph idx="1"/>
          </p:nvPr>
        </p:nvSpPr>
        <p:spPr/>
        <p:txBody>
          <a:bodyPr/>
          <a:lstStyle/>
          <a:p>
            <a:r>
              <a:rPr lang="en-US" b="1" dirty="0" err="1"/>
              <a:t>Corpus annotations</a:t>
            </a:r>
            <a:r>
              <a:rPr lang="en-US" dirty="0"/>
              <a:t>: The annotations are added to the data in the corpus itself.</a:t>
            </a:r>
          </a:p>
          <a:p>
            <a:r>
              <a:rPr lang="en-US" b="1" dirty="0" err="1"/>
              <a:t>Annotation of concordances</a:t>
            </a:r>
            <a:r>
              <a:rPr lang="en-US" dirty="0"/>
              <a:t>: We first export concordances, i.e. lists of attestations, and then add annotations</a:t>
            </a:r>
          </a:p>
        </p:txBody>
      </p:sp>
      <p:sp>
        <p:nvSpPr>
          <p:cNvPr id="4" name="Foliennummernplatzhalter 3"/>
          <p:cNvSpPr>
            <a:spLocks noGrp="1"/>
          </p:cNvSpPr>
          <p:nvPr>
            <p:ph type="sldNum" sz="quarter" idx="12"/>
          </p:nvPr>
        </p:nvSpPr>
        <p:spPr/>
        <p:txBody>
          <a:bodyPr/>
          <a:lstStyle/>
          <a:p>
            <a:fld id="{6C6AE60A-B69C-4790-82F7-3882EDF23186}" type="slidenum">
              <a:rPr lang="de-DE" smtClean="0"/>
              <a:t>55</a:t>
            </a:fld>
            <a:endParaRPr lang="de-DE"/>
          </a:p>
        </p:txBody>
      </p:sp>
    </p:spTree>
    <p:extLst>
      <p:ext uri="{BB962C8B-B14F-4D97-AF65-F5344CB8AC3E}">
        <p14:creationId xmlns:p14="http://schemas.microsoft.com/office/powerpoint/2010/main" val="4508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Workflow for concordance-based analyses</a:t>
            </a:r>
          </a:p>
        </p:txBody>
      </p:sp>
      <p:sp>
        <p:nvSpPr>
          <p:cNvPr id="4" name="Oval 3"/>
          <p:cNvSpPr/>
          <p:nvPr/>
        </p:nvSpPr>
        <p:spPr>
          <a:xfrm>
            <a:off x="1577667" y="2048574"/>
            <a:ext cx="576064" cy="576064"/>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577667" y="2624638"/>
            <a:ext cx="576064" cy="936104"/>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p:cNvSpPr txBox="1"/>
          <p:nvPr/>
        </p:nvSpPr>
        <p:spPr>
          <a:xfrm>
            <a:off x="2153731" y="1760542"/>
            <a:ext cx="720080" cy="769441"/>
          </a:xfrm>
          <a:prstGeom prst="rect">
            <a:avLst/>
          </a:prstGeom>
          <a:noFill/>
        </p:spPr>
        <p:txBody>
          <a:bodyPr wrap="square" rtlCol="0">
            <a:spAutoFit/>
          </a:bodyPr>
          <a:lstStyle/>
          <a:p>
            <a:r>
              <a:rPr lang="en-US" sz="4400">
                <a:solidFill>
                  <a:srgbClr val="0070C0"/>
                </a:solidFill>
                <a:latin typeface="Brush Script Std" charset="0"/>
                <a:ea typeface="Brush Script Std" charset="0"/>
                <a:cs typeface="Brush Script Std" charset="0"/>
              </a:rPr>
              <a:t>?</a:t>
            </a:r>
          </a:p>
        </p:txBody>
      </p:sp>
      <p:pic>
        <p:nvPicPr>
          <p:cNvPr id="1026" name="Picture 2" descr="http://images.clipartpanda.com/computer-clip-art-Computer2_Computer_Clipart_Pictur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1843" y="3399590"/>
            <a:ext cx="3066341" cy="1973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clipartpanda.com/pencil-writing-on-paper-clipart-119498450474748498paper4-svg-hi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5565" y="2197452"/>
            <a:ext cx="1050731" cy="13632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winkelte Verbindung 7"/>
          <p:cNvCxnSpPr/>
          <p:nvPr/>
        </p:nvCxnSpPr>
        <p:spPr>
          <a:xfrm>
            <a:off x="2297867" y="2879097"/>
            <a:ext cx="1080000" cy="1440160"/>
          </a:xfrm>
          <a:prstGeom prst="bentConnector3">
            <a:avLst>
              <a:gd name="adj1" fmla="val 25808"/>
            </a:avLst>
          </a:prstGeom>
          <a:ln>
            <a:tailEnd type="triangle"/>
          </a:ln>
          <a:effectLst>
            <a:outerShdw blurRad="50800" dist="50800" sx="96000" sy="96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5826139" y="3732121"/>
            <a:ext cx="648072" cy="648072"/>
          </a:xfrm>
          <a:prstGeom prst="straightConnector1">
            <a:avLst/>
          </a:prstGeom>
          <a:ln>
            <a:tailEnd type="triangle"/>
          </a:ln>
          <a:effectLst>
            <a:outerShdw blurRad="50800" dist="50800" sx="93000" sy="93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929595" y="5596050"/>
            <a:ext cx="1872208" cy="646331"/>
          </a:xfrm>
          <a:prstGeom prst="rect">
            <a:avLst/>
          </a:prstGeom>
          <a:noFill/>
        </p:spPr>
        <p:txBody>
          <a:bodyPr wrap="square" rtlCol="0">
            <a:spAutoFit/>
          </a:bodyPr>
          <a:lstStyle/>
          <a:p>
            <a:pPr algn="ctr"/>
            <a:r>
              <a:rPr lang="en-US"/>
              <a:t>Research question</a:t>
            </a:r>
          </a:p>
        </p:txBody>
      </p:sp>
      <p:sp>
        <p:nvSpPr>
          <p:cNvPr id="22" name="Textfeld 21"/>
          <p:cNvSpPr txBox="1"/>
          <p:nvPr/>
        </p:nvSpPr>
        <p:spPr>
          <a:xfrm>
            <a:off x="2987824" y="5596050"/>
            <a:ext cx="3096344" cy="369332"/>
          </a:xfrm>
          <a:prstGeom prst="rect">
            <a:avLst/>
          </a:prstGeom>
          <a:noFill/>
        </p:spPr>
        <p:txBody>
          <a:bodyPr wrap="square" rtlCol="0">
            <a:spAutoFit/>
          </a:bodyPr>
          <a:lstStyle/>
          <a:p>
            <a:pPr algn="ctr"/>
            <a:r>
              <a:rPr lang="en-US"/>
              <a:t>corpus query</a:t>
            </a:r>
          </a:p>
        </p:txBody>
      </p:sp>
      <p:sp>
        <p:nvSpPr>
          <p:cNvPr id="23" name="Textfeld 22"/>
          <p:cNvSpPr txBox="1"/>
          <p:nvPr/>
        </p:nvSpPr>
        <p:spPr>
          <a:xfrm>
            <a:off x="5774826" y="5586874"/>
            <a:ext cx="1872208" cy="369332"/>
          </a:xfrm>
          <a:prstGeom prst="rect">
            <a:avLst/>
          </a:prstGeom>
          <a:noFill/>
        </p:spPr>
        <p:txBody>
          <a:bodyPr wrap="square" rtlCol="0">
            <a:spAutoFit/>
          </a:bodyPr>
          <a:lstStyle/>
          <a:p>
            <a:pPr algn="ctr"/>
            <a:r>
              <a:rPr lang="en-US"/>
              <a:t>concordance</a:t>
            </a:r>
          </a:p>
        </p:txBody>
      </p:sp>
    </p:spTree>
    <p:extLst>
      <p:ext uri="{BB962C8B-B14F-4D97-AF65-F5344CB8AC3E}">
        <p14:creationId xmlns:p14="http://schemas.microsoft.com/office/powerpoint/2010/main" val="205448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22" presetClass="entr" presetSubtype="8" fill="hold" nodeType="with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wipe(left)">
                                      <p:cBhvr>
                                        <p:cTn id="40" dur="500"/>
                                        <p:tgtEl>
                                          <p:spTgt spid="10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9" grpId="0"/>
      <p:bldP spid="22" grpId="0"/>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D1A9-B87E-974F-84AE-A2379D8BD6EE}"/>
              </a:ext>
            </a:extLst>
          </p:cNvPr>
          <p:cNvSpPr>
            <a:spLocks noGrp="1"/>
          </p:cNvSpPr>
          <p:nvPr>
            <p:ph type="title"/>
          </p:nvPr>
        </p:nvSpPr>
        <p:spPr/>
        <p:txBody>
          <a:bodyPr/>
          <a:lstStyle/>
          <a:p>
            <a:r>
              <a:rPr lang="en-US"/>
              <a:t>Existing corpora</a:t>
            </a:r>
          </a:p>
        </p:txBody>
      </p:sp>
      <p:sp>
        <p:nvSpPr>
          <p:cNvPr id="3" name="Content Placeholder 2">
            <a:extLst>
              <a:ext uri="{FF2B5EF4-FFF2-40B4-BE49-F238E27FC236}">
                <a16:creationId xmlns:a16="http://schemas.microsoft.com/office/drawing/2014/main" id="{6C061BF7-9B7B-634B-B1F5-C53A44CE6488}"/>
              </a:ext>
            </a:extLst>
          </p:cNvPr>
          <p:cNvSpPr>
            <a:spLocks noGrp="1"/>
          </p:cNvSpPr>
          <p:nvPr>
            <p:ph idx="1"/>
          </p:nvPr>
        </p:nvSpPr>
        <p:spPr/>
        <p:txBody>
          <a:bodyPr/>
          <a:lstStyle/>
          <a:p>
            <a:r>
              <a:rPr lang="en-US"/>
              <a:t>Which corpora do you know already?</a:t>
            </a:r>
          </a:p>
        </p:txBody>
      </p:sp>
      <p:sp>
        <p:nvSpPr>
          <p:cNvPr id="4" name="Slide Number Placeholder 3">
            <a:extLst>
              <a:ext uri="{FF2B5EF4-FFF2-40B4-BE49-F238E27FC236}">
                <a16:creationId xmlns:a16="http://schemas.microsoft.com/office/drawing/2014/main" id="{83864A95-E109-994D-A947-54EA2EB38C3F}"/>
              </a:ext>
            </a:extLst>
          </p:cNvPr>
          <p:cNvSpPr>
            <a:spLocks noGrp="1"/>
          </p:cNvSpPr>
          <p:nvPr>
            <p:ph type="sldNum" sz="quarter" idx="12"/>
          </p:nvPr>
        </p:nvSpPr>
        <p:spPr/>
        <p:txBody>
          <a:bodyPr/>
          <a:lstStyle/>
          <a:p>
            <a:fld id="{6C6AE60A-B69C-4790-82F7-3882EDF23186}" type="slidenum">
              <a:rPr lang="de-DE" smtClean="0"/>
              <a:t>57</a:t>
            </a:fld>
            <a:endParaRPr lang="de-DE"/>
          </a:p>
        </p:txBody>
      </p:sp>
    </p:spTree>
    <p:extLst>
      <p:ext uri="{BB962C8B-B14F-4D97-AF65-F5344CB8AC3E}">
        <p14:creationId xmlns:p14="http://schemas.microsoft.com/office/powerpoint/2010/main" val="26912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Basic notions of corpus linguistics</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623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POS-Tagging &amp; Lemmatization</a:t>
            </a:r>
          </a:p>
        </p:txBody>
      </p:sp>
      <p:sp>
        <p:nvSpPr>
          <p:cNvPr id="3" name="Inhaltsplatzhalter 2"/>
          <p:cNvSpPr>
            <a:spLocks noGrp="1"/>
          </p:cNvSpPr>
          <p:nvPr>
            <p:ph idx="1"/>
          </p:nvPr>
        </p:nvSpPr>
        <p:spPr>
          <a:xfrm>
            <a:off x="467544" y="1700808"/>
            <a:ext cx="8229600" cy="4525963"/>
          </a:xfrm>
        </p:spPr>
        <p:txBody>
          <a:bodyPr>
            <a:noAutofit/>
          </a:bodyPr>
          <a:lstStyle/>
          <a:p>
            <a:pPr marL="0" indent="0">
              <a:buNone/>
            </a:pPr>
            <a:r>
              <a:rPr lang="en-US" sz="1200"/>
              <a:t>Dieweil	ADV	dieweil</a:t>
            </a:r>
          </a:p>
          <a:p>
            <a:pPr marL="0" indent="0">
              <a:buNone/>
            </a:pPr>
            <a:r>
              <a:rPr lang="en-US" sz="1200"/>
              <a:t>die	ART	die</a:t>
            </a:r>
          </a:p>
          <a:p>
            <a:pPr marL="0" indent="0">
              <a:buNone/>
            </a:pPr>
            <a:r>
              <a:rPr lang="en-US" sz="1200"/>
              <a:t>Weiber	NN	Weib</a:t>
            </a:r>
          </a:p>
          <a:p>
            <a:pPr marL="0" indent="0">
              <a:buNone/>
            </a:pPr>
            <a:r>
              <a:rPr lang="en-US" sz="1200"/>
              <a:t>mehr	ADV	mehr</a:t>
            </a:r>
          </a:p>
          <a:p>
            <a:pPr marL="0" indent="0">
              <a:buNone/>
            </a:pPr>
            <a:r>
              <a:rPr lang="en-US" sz="1200"/>
              <a:t>feuchtiger	ADJA	feuchtiger</a:t>
            </a:r>
          </a:p>
          <a:p>
            <a:pPr marL="0" indent="0">
              <a:buNone/>
            </a:pPr>
            <a:r>
              <a:rPr lang="en-US" sz="1200"/>
              <a:t>Natur	NN	Natur</a:t>
            </a:r>
          </a:p>
          <a:p>
            <a:pPr marL="0" indent="0">
              <a:buNone/>
            </a:pPr>
            <a:r>
              <a:rPr lang="en-US" sz="1200"/>
              <a:t>sind/	VVFIN	sind/</a:t>
            </a:r>
          </a:p>
          <a:p>
            <a:pPr marL="0" indent="0">
              <a:buNone/>
            </a:pPr>
            <a:r>
              <a:rPr lang="en-US" sz="1200"/>
              <a:t>dann	ADV	dann</a:t>
            </a:r>
          </a:p>
          <a:p>
            <a:pPr marL="0" indent="0">
              <a:buNone/>
            </a:pPr>
            <a:r>
              <a:rPr lang="en-US" sz="1200"/>
              <a:t>die	ART	die</a:t>
            </a:r>
          </a:p>
          <a:p>
            <a:pPr marL="0" indent="0">
              <a:buNone/>
            </a:pPr>
            <a:r>
              <a:rPr lang="en-US" sz="1200"/>
              <a:t>Maenner/	ADJA	Maenner/</a:t>
            </a:r>
          </a:p>
          <a:p>
            <a:pPr marL="0" indent="0">
              <a:buNone/>
            </a:pPr>
            <a:r>
              <a:rPr lang="en-US" sz="1200"/>
              <a:t>sind	VAFIN	sein</a:t>
            </a:r>
          </a:p>
          <a:p>
            <a:pPr marL="0" indent="0">
              <a:buNone/>
            </a:pPr>
            <a:r>
              <a:rPr lang="en-US" sz="1200"/>
              <a:t>auch	ADV	auch</a:t>
            </a:r>
          </a:p>
          <a:p>
            <a:pPr marL="0" indent="0">
              <a:buNone/>
            </a:pPr>
            <a:r>
              <a:rPr lang="en-US" sz="1200"/>
              <a:t>schnupffiger	ADJA	schnupffiger</a:t>
            </a:r>
          </a:p>
          <a:p>
            <a:pPr marL="0" indent="0">
              <a:buNone/>
            </a:pPr>
            <a:r>
              <a:rPr lang="en-US" sz="1200"/>
              <a:t>vnd	NN	vnd</a:t>
            </a:r>
          </a:p>
          <a:p>
            <a:pPr marL="0" indent="0">
              <a:buNone/>
            </a:pPr>
            <a:r>
              <a:rPr lang="en-US" sz="1200"/>
              <a:t>fluessiger/	VVFIN	fluessiger/</a:t>
            </a:r>
          </a:p>
          <a:p>
            <a:pPr marL="0" indent="0">
              <a:buNone/>
            </a:pPr>
            <a:r>
              <a:rPr lang="en-US" sz="1200"/>
              <a:t>daher	PAV	daher</a:t>
            </a:r>
          </a:p>
          <a:p>
            <a:pPr marL="0" indent="0">
              <a:buNone/>
            </a:pPr>
            <a:r>
              <a:rPr lang="en-US" sz="1200"/>
              <a:t>in	APPR	in</a:t>
            </a:r>
          </a:p>
          <a:p>
            <a:pPr marL="0" indent="0">
              <a:buNone/>
            </a:pPr>
            <a:r>
              <a:rPr lang="en-US" sz="1200"/>
              <a:t>jhnen	ADJA	jhnen</a:t>
            </a:r>
          </a:p>
          <a:p>
            <a:pPr marL="0" indent="0">
              <a:buNone/>
            </a:pPr>
            <a:r>
              <a:rPr lang="en-US" sz="1200"/>
              <a:t>mehr	PIAT	mehr</a:t>
            </a:r>
          </a:p>
          <a:p>
            <a:pPr marL="0" indent="0">
              <a:buNone/>
            </a:pPr>
            <a:r>
              <a:rPr lang="en-US" sz="1200"/>
              <a:t>Saamens	NN	Saamens</a:t>
            </a:r>
          </a:p>
          <a:p>
            <a:pPr marL="0" indent="0">
              <a:buNone/>
            </a:pPr>
            <a:r>
              <a:rPr lang="en-US" sz="1200"/>
              <a:t>der	ART	die</a:t>
            </a:r>
          </a:p>
          <a:p>
            <a:pPr marL="0" indent="0">
              <a:buNone/>
            </a:pPr>
            <a:r>
              <a:rPr lang="en-US" sz="1200"/>
              <a:t>Haar	NN	Haar</a:t>
            </a:r>
          </a:p>
          <a:p>
            <a:pPr marL="0" indent="0">
              <a:buNone/>
            </a:pPr>
            <a:r>
              <a:rPr lang="en-US" sz="1200"/>
              <a:t>ist/	ADJA	ist/</a:t>
            </a:r>
          </a:p>
          <a:p>
            <a:pPr marL="0" indent="0">
              <a:buNone/>
            </a:pPr>
            <a:r>
              <a:rPr lang="en-US" sz="1200"/>
              <a:t>vnd	NN	vnd</a:t>
            </a:r>
          </a:p>
          <a:p>
            <a:pPr marL="0" indent="0">
              <a:buNone/>
            </a:pPr>
            <a:r>
              <a:rPr lang="en-US" sz="1200"/>
              <a:t>folget	VVFIN	folget</a:t>
            </a:r>
          </a:p>
        </p:txBody>
      </p:sp>
      <p:sp>
        <p:nvSpPr>
          <p:cNvPr id="4" name="Textfeld 3"/>
          <p:cNvSpPr txBox="1"/>
          <p:nvPr/>
        </p:nvSpPr>
        <p:spPr>
          <a:xfrm>
            <a:off x="4067944" y="1844824"/>
            <a:ext cx="4752528" cy="4154984"/>
          </a:xfrm>
          <a:prstGeom prst="rect">
            <a:avLst/>
          </a:prstGeom>
          <a:noFill/>
        </p:spPr>
        <p:txBody>
          <a:bodyPr wrap="square" rtlCol="0">
            <a:spAutoFit/>
          </a:bodyPr>
          <a:lstStyle/>
          <a:p>
            <a:pPr marL="285750" indent="-285750">
              <a:buFont typeface="Arial" panose="020B0604020202020204" pitchFamily="34" charset="0"/>
              <a:buChar char="•"/>
            </a:pPr>
            <a:r>
              <a:rPr lang="en-US" sz="2400"/>
              <a:t>often automatically, e.g. with TreeTagger or Spacy</a:t>
            </a:r>
          </a:p>
          <a:p>
            <a:pPr marL="285750" indent="-285750">
              <a:buFont typeface="Arial" panose="020B0604020202020204" pitchFamily="34" charset="0"/>
              <a:buChar char="•"/>
            </a:pPr>
            <a:r>
              <a:rPr lang="en-US" sz="2400"/>
              <a:t>Pro: extremely fast and efficient</a:t>
            </a:r>
          </a:p>
          <a:p>
            <a:pPr marL="285750" indent="-285750">
              <a:buFont typeface="Arial" panose="020B0604020202020204" pitchFamily="34" charset="0"/>
              <a:buChar char="•"/>
            </a:pPr>
            <a:r>
              <a:rPr lang="en-US" sz="2400"/>
              <a:t>Con: often error-prone</a:t>
            </a:r>
          </a:p>
          <a:p>
            <a:pPr marL="285750" indent="-285750">
              <a:buFont typeface="Arial" panose="020B0604020202020204" pitchFamily="34" charset="0"/>
              <a:buChar char="•"/>
            </a:pPr>
            <a:r>
              <a:rPr lang="en-US" sz="2400"/>
              <a:t>we do not always have existing taggers for historical data</a:t>
            </a:r>
          </a:p>
          <a:p>
            <a:pPr marL="285750" indent="-285750">
              <a:buFont typeface="Arial" panose="020B0604020202020204" pitchFamily="34" charset="0"/>
              <a:buChar char="•"/>
            </a:pPr>
            <a:r>
              <a:rPr lang="en-US" sz="2400"/>
              <a:t>however, there are some options for historical German:</a:t>
            </a:r>
          </a:p>
          <a:p>
            <a:pPr marL="742950" lvl="1" indent="-285750">
              <a:buFont typeface="Arial" panose="020B0604020202020204" pitchFamily="34" charset="0"/>
              <a:buChar char="•"/>
            </a:pPr>
            <a:r>
              <a:rPr lang="en-US" sz="2400"/>
              <a:t>TreeTagger parameter file for Middle High German</a:t>
            </a:r>
          </a:p>
          <a:p>
            <a:pPr marL="742950" lvl="1" indent="-285750">
              <a:buFont typeface="Arial" panose="020B0604020202020204" pitchFamily="34" charset="0"/>
              <a:buChar char="•"/>
            </a:pPr>
            <a:r>
              <a:rPr lang="en-US" sz="2400"/>
              <a:t>CAB (DWDS/DTA)</a:t>
            </a:r>
          </a:p>
        </p:txBody>
      </p:sp>
      <p:sp>
        <p:nvSpPr>
          <p:cNvPr id="6" name="Foliennummernplatzhalter 5"/>
          <p:cNvSpPr>
            <a:spLocks noGrp="1"/>
          </p:cNvSpPr>
          <p:nvPr>
            <p:ph type="sldNum" sz="quarter" idx="12"/>
          </p:nvPr>
        </p:nvSpPr>
        <p:spPr/>
        <p:txBody>
          <a:bodyPr/>
          <a:lstStyle/>
          <a:p>
            <a:fld id="{6C6AE60A-B69C-4790-82F7-3882EDF23186}" type="slidenum">
              <a:rPr lang="de-DE" smtClean="0"/>
              <a:t>59</a:t>
            </a:fld>
            <a:endParaRPr lang="de-DE"/>
          </a:p>
        </p:txBody>
      </p:sp>
    </p:spTree>
    <p:extLst>
      <p:ext uri="{BB962C8B-B14F-4D97-AF65-F5344CB8AC3E}">
        <p14:creationId xmlns:p14="http://schemas.microsoft.com/office/powerpoint/2010/main" val="170974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animEffect transition="in" filter="fade">
                                      <p:cBhvr>
                                        <p:cTn id="55" dur="500"/>
                                        <p:tgtEl>
                                          <p:spTgt spid="3">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7" end="17"/>
                                            </p:txEl>
                                          </p:spTgt>
                                        </p:tgtEl>
                                        <p:attrNameLst>
                                          <p:attrName>style.visibility</p:attrName>
                                        </p:attrNameLst>
                                      </p:cBhvr>
                                      <p:to>
                                        <p:strVal val="visible"/>
                                      </p:to>
                                    </p:set>
                                    <p:animEffect transition="in" filter="fade">
                                      <p:cBhvr>
                                        <p:cTn id="58" dur="500"/>
                                        <p:tgtEl>
                                          <p:spTgt spid="3">
                                            <p:txEl>
                                              <p:pRg st="17" end="1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animEffect transition="in" filter="fade">
                                      <p:cBhvr>
                                        <p:cTn id="61" dur="500"/>
                                        <p:tgtEl>
                                          <p:spTgt spid="3">
                                            <p:txEl>
                                              <p:pRg st="18" end="18"/>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19" end="19"/>
                                            </p:txEl>
                                          </p:spTgt>
                                        </p:tgtEl>
                                        <p:attrNameLst>
                                          <p:attrName>style.visibility</p:attrName>
                                        </p:attrNameLst>
                                      </p:cBhvr>
                                      <p:to>
                                        <p:strVal val="visible"/>
                                      </p:to>
                                    </p:set>
                                    <p:animEffect transition="in" filter="fade">
                                      <p:cBhvr>
                                        <p:cTn id="64" dur="500"/>
                                        <p:tgtEl>
                                          <p:spTgt spid="3">
                                            <p:txEl>
                                              <p:pRg st="19" end="19"/>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
                                            <p:txEl>
                                              <p:pRg st="20" end="20"/>
                                            </p:txEl>
                                          </p:spTgt>
                                        </p:tgtEl>
                                        <p:attrNameLst>
                                          <p:attrName>style.visibility</p:attrName>
                                        </p:attrNameLst>
                                      </p:cBhvr>
                                      <p:to>
                                        <p:strVal val="visible"/>
                                      </p:to>
                                    </p:set>
                                    <p:animEffect transition="in" filter="fade">
                                      <p:cBhvr>
                                        <p:cTn id="67" dur="500"/>
                                        <p:tgtEl>
                                          <p:spTgt spid="3">
                                            <p:txEl>
                                              <p:pRg st="20" end="2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xEl>
                                              <p:pRg st="21" end="21"/>
                                            </p:txEl>
                                          </p:spTgt>
                                        </p:tgtEl>
                                        <p:attrNameLst>
                                          <p:attrName>style.visibility</p:attrName>
                                        </p:attrNameLst>
                                      </p:cBhvr>
                                      <p:to>
                                        <p:strVal val="visible"/>
                                      </p:to>
                                    </p:set>
                                    <p:animEffect transition="in" filter="fade">
                                      <p:cBhvr>
                                        <p:cTn id="70" dur="500"/>
                                        <p:tgtEl>
                                          <p:spTgt spid="3">
                                            <p:txEl>
                                              <p:pRg st="21" end="21"/>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
                                            <p:txEl>
                                              <p:pRg st="22" end="22"/>
                                            </p:txEl>
                                          </p:spTgt>
                                        </p:tgtEl>
                                        <p:attrNameLst>
                                          <p:attrName>style.visibility</p:attrName>
                                        </p:attrNameLst>
                                      </p:cBhvr>
                                      <p:to>
                                        <p:strVal val="visible"/>
                                      </p:to>
                                    </p:set>
                                    <p:animEffect transition="in" filter="fade">
                                      <p:cBhvr>
                                        <p:cTn id="73" dur="500"/>
                                        <p:tgtEl>
                                          <p:spTgt spid="3">
                                            <p:txEl>
                                              <p:pRg st="22" end="22"/>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xEl>
                                              <p:pRg st="23" end="23"/>
                                            </p:txEl>
                                          </p:spTgt>
                                        </p:tgtEl>
                                        <p:attrNameLst>
                                          <p:attrName>style.visibility</p:attrName>
                                        </p:attrNameLst>
                                      </p:cBhvr>
                                      <p:to>
                                        <p:strVal val="visible"/>
                                      </p:to>
                                    </p:set>
                                    <p:animEffect transition="in" filter="fade">
                                      <p:cBhvr>
                                        <p:cTn id="76" dur="500"/>
                                        <p:tgtEl>
                                          <p:spTgt spid="3">
                                            <p:txEl>
                                              <p:pRg st="23" end="23"/>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
                                            <p:txEl>
                                              <p:pRg st="24" end="24"/>
                                            </p:txEl>
                                          </p:spTgt>
                                        </p:tgtEl>
                                        <p:attrNameLst>
                                          <p:attrName>style.visibility</p:attrName>
                                        </p:attrNameLst>
                                      </p:cBhvr>
                                      <p:to>
                                        <p:strVal val="visible"/>
                                      </p:to>
                                    </p:set>
                                    <p:animEffect transition="in" filter="fade">
                                      <p:cBhvr>
                                        <p:cTn id="79" dur="500"/>
                                        <p:tgtEl>
                                          <p:spTgt spid="3">
                                            <p:txEl>
                                              <p:pRg st="24" end="2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Time machines...</a:t>
            </a:r>
          </a:p>
        </p:txBody>
      </p:sp>
      <p:pic>
        <p:nvPicPr>
          <p:cNvPr id="2050" name="Picture 2" descr="http://vignette4.wikia.nocookie.net/timemachine/images/4/45/The_Time_Machine.jpg/revision/latest?cb=200905020522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414362"/>
            <a:ext cx="3479009" cy="26102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d2t1xqejof9utc.cloudfront.net/screenshots/pics/1ddf584eb4cf6b1283baf9aa6d380cff/original.jpg"/>
          <p:cNvPicPr>
            <a:picLocks noChangeAspect="1" noChangeArrowheads="1"/>
          </p:cNvPicPr>
          <p:nvPr/>
        </p:nvPicPr>
        <p:blipFill rotWithShape="1">
          <a:blip r:embed="rId3">
            <a:extLst>
              <a:ext uri="{28A0092B-C50C-407E-A947-70E740481C1C}">
                <a14:useLocalDpi xmlns:a14="http://schemas.microsoft.com/office/drawing/2010/main" val="0"/>
              </a:ext>
            </a:extLst>
          </a:blip>
          <a:srcRect l="11768" t="3362" r="7533" b="-3362"/>
          <a:stretch/>
        </p:blipFill>
        <p:spPr bwMode="auto">
          <a:xfrm>
            <a:off x="0" y="1719510"/>
            <a:ext cx="3456385" cy="42830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atic.cinemagia.ro/img/db/movie/00/15/42/the-time-machine-613224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736" y="4537176"/>
            <a:ext cx="2072461" cy="20658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hdcarwallpapers.com/walls/2014_delorean_time_machine_by_team_timecar-wid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3501008"/>
            <a:ext cx="4422149" cy="2766046"/>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p:cNvSpPr>
            <a:spLocks noGrp="1"/>
          </p:cNvSpPr>
          <p:nvPr>
            <p:ph type="sldNum" sz="quarter" idx="12"/>
          </p:nvPr>
        </p:nvSpPr>
        <p:spPr/>
        <p:txBody>
          <a:bodyPr/>
          <a:lstStyle/>
          <a:p>
            <a:fld id="{6C6AE60A-B69C-4790-82F7-3882EDF23186}" type="slidenum">
              <a:rPr lang="de-DE" smtClean="0"/>
              <a:t>6</a:t>
            </a:fld>
            <a:endParaRPr lang="de-DE"/>
          </a:p>
        </p:txBody>
      </p:sp>
    </p:spTree>
    <p:extLst>
      <p:ext uri="{BB962C8B-B14F-4D97-AF65-F5344CB8AC3E}">
        <p14:creationId xmlns:p14="http://schemas.microsoft.com/office/powerpoint/2010/main" val="184052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6"/>
                                        </p:tgtEl>
                                        <p:attrNameLst>
                                          <p:attrName>style.visibility</p:attrName>
                                        </p:attrNameLst>
                                      </p:cBhvr>
                                      <p:to>
                                        <p:strVal val="visible"/>
                                      </p:to>
                                    </p:set>
                                    <p:animEffect transition="in" filter="fade">
                                      <p:cBhvr>
                                        <p:cTn id="11" dur="500"/>
                                        <p:tgtEl>
                                          <p:spTgt spid="20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Tagsets</a:t>
            </a:r>
          </a:p>
        </p:txBody>
      </p:sp>
      <p:sp>
        <p:nvSpPr>
          <p:cNvPr id="3" name="Inhaltsplatzhalter 2"/>
          <p:cNvSpPr>
            <a:spLocks noGrp="1"/>
          </p:cNvSpPr>
          <p:nvPr>
            <p:ph idx="1"/>
          </p:nvPr>
        </p:nvSpPr>
        <p:spPr/>
        <p:txBody>
          <a:bodyPr/>
          <a:lstStyle/>
          <a:p>
            <a:r>
              <a:rPr lang="en-US"/>
              <a:t>different Tagsets for POS</a:t>
            </a:r>
          </a:p>
          <a:p>
            <a:r>
              <a:rPr lang="en-US"/>
              <a:t>very common for German data: Stuttgart-Tübingen Tagset (STTS)</a:t>
            </a:r>
          </a:p>
          <a:p>
            <a:r>
              <a:rPr lang="en-US"/>
              <a:t>for historical German data, there's an adaption called HiTS</a:t>
            </a:r>
          </a:p>
          <a:p>
            <a:r>
              <a:rPr lang="en-US"/>
              <a:t>Overview of STTS: http://www.ims.uni-stuttgart.de/forschung/ressourcen/lexika/TagSets/stts-table.html</a:t>
            </a:r>
          </a:p>
        </p:txBody>
      </p:sp>
      <p:sp>
        <p:nvSpPr>
          <p:cNvPr id="4" name="Foliennummernplatzhalter 3"/>
          <p:cNvSpPr>
            <a:spLocks noGrp="1"/>
          </p:cNvSpPr>
          <p:nvPr>
            <p:ph type="sldNum" sz="quarter" idx="12"/>
          </p:nvPr>
        </p:nvSpPr>
        <p:spPr/>
        <p:txBody>
          <a:bodyPr/>
          <a:lstStyle/>
          <a:p>
            <a:fld id="{6C6AE60A-B69C-4790-82F7-3882EDF23186}" type="slidenum">
              <a:rPr lang="de-DE" smtClean="0"/>
              <a:t>60</a:t>
            </a:fld>
            <a:endParaRPr lang="de-DE"/>
          </a:p>
        </p:txBody>
      </p:sp>
    </p:spTree>
    <p:extLst>
      <p:ext uri="{BB962C8B-B14F-4D97-AF65-F5344CB8AC3E}">
        <p14:creationId xmlns:p14="http://schemas.microsoft.com/office/powerpoint/2010/main" val="88887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Types and Tokens</a:t>
            </a:r>
          </a:p>
        </p:txBody>
      </p:sp>
      <p:sp>
        <p:nvSpPr>
          <p:cNvPr id="3" name="Inhaltsplatzhalter 2"/>
          <p:cNvSpPr>
            <a:spLocks noGrp="1"/>
          </p:cNvSpPr>
          <p:nvPr>
            <p:ph idx="1"/>
          </p:nvPr>
        </p:nvSpPr>
        <p:spPr/>
        <p:txBody>
          <a:bodyPr>
            <a:noAutofit/>
          </a:bodyPr>
          <a:lstStyle/>
          <a:p>
            <a:pPr marL="0" indent="0">
              <a:buNone/>
            </a:pPr>
            <a:r>
              <a:rPr lang="de-DE" sz="1800"/>
              <a:t>Word	Freq</a:t>
            </a:r>
          </a:p>
          <a:p>
            <a:pPr marL="0" indent="0">
              <a:buNone/>
            </a:pPr>
            <a:r>
              <a:rPr lang="de-DE" sz="1800"/>
              <a:t>die	9</a:t>
            </a:r>
          </a:p>
          <a:p>
            <a:pPr marL="0" indent="0">
              <a:buNone/>
            </a:pPr>
            <a:r>
              <a:rPr lang="de-DE" sz="1800"/>
              <a:t>der	5</a:t>
            </a:r>
          </a:p>
          <a:p>
            <a:pPr marL="0" indent="0">
              <a:buNone/>
            </a:pPr>
            <a:r>
              <a:rPr lang="de-DE" sz="1800"/>
              <a:t>vnd	5</a:t>
            </a:r>
          </a:p>
          <a:p>
            <a:pPr marL="0" indent="0">
              <a:buNone/>
            </a:pPr>
            <a:r>
              <a:rPr lang="de-DE" sz="1800"/>
              <a:t>Weiber	4</a:t>
            </a:r>
          </a:p>
          <a:p>
            <a:pPr marL="0" indent="0">
              <a:buNone/>
            </a:pPr>
            <a:r>
              <a:rPr lang="de-DE" sz="1800"/>
              <a:t>auch	3</a:t>
            </a:r>
          </a:p>
          <a:p>
            <a:pPr marL="0" indent="0">
              <a:buNone/>
            </a:pPr>
            <a:r>
              <a:rPr lang="de-DE" sz="1800"/>
              <a:t>Antwort.	2</a:t>
            </a:r>
          </a:p>
          <a:p>
            <a:pPr marL="0" indent="0">
              <a:buNone/>
            </a:pPr>
            <a:r>
              <a:rPr lang="de-DE" sz="1800"/>
              <a:t>dann	2</a:t>
            </a:r>
          </a:p>
          <a:p>
            <a:pPr marL="0" indent="0">
              <a:buNone/>
            </a:pPr>
            <a:r>
              <a:rPr lang="de-DE" sz="1800"/>
              <a:t>darauss	2</a:t>
            </a:r>
          </a:p>
          <a:p>
            <a:pPr marL="0" indent="0">
              <a:buNone/>
            </a:pPr>
            <a:r>
              <a:rPr lang="de-DE" sz="1800"/>
              <a:t>den	2</a:t>
            </a:r>
          </a:p>
          <a:p>
            <a:pPr marL="0" indent="0">
              <a:buNone/>
            </a:pPr>
            <a:r>
              <a:rPr lang="de-DE" sz="1800"/>
              <a:t>des	2</a:t>
            </a:r>
          </a:p>
          <a:p>
            <a:pPr marL="0" indent="0">
              <a:buNone/>
            </a:pPr>
            <a:r>
              <a:rPr lang="de-DE" sz="1800"/>
              <a:t>Dieweil	2</a:t>
            </a:r>
          </a:p>
          <a:p>
            <a:pPr marL="0" indent="0">
              <a:buNone/>
            </a:pPr>
            <a:r>
              <a:rPr lang="de-DE" sz="1800"/>
              <a:t>Haar	2</a:t>
            </a:r>
          </a:p>
          <a:p>
            <a:pPr marL="0" indent="0">
              <a:buNone/>
            </a:pPr>
            <a:r>
              <a:rPr lang="de-DE" sz="1800"/>
              <a:t>Haar/	2</a:t>
            </a:r>
          </a:p>
          <a:p>
            <a:pPr marL="0" indent="0">
              <a:buNone/>
            </a:pPr>
            <a:r>
              <a:rPr lang="de-DE" sz="1800"/>
              <a:t>Haupthaar	2</a:t>
            </a:r>
          </a:p>
          <a:p>
            <a:pPr marL="0" indent="0">
              <a:buNone/>
            </a:pPr>
            <a:r>
              <a:rPr lang="de-DE" sz="1800"/>
              <a:t>in	2</a:t>
            </a:r>
          </a:p>
          <a:p>
            <a:pPr marL="0" indent="0">
              <a:buNone/>
            </a:pPr>
            <a:r>
              <a:rPr lang="de-DE" sz="1800"/>
              <a:t>mehr	2</a:t>
            </a:r>
          </a:p>
          <a:p>
            <a:pPr marL="0" indent="0">
              <a:buNone/>
            </a:pPr>
            <a:r>
              <a:rPr lang="de-DE" sz="1800"/>
              <a:t>Natur	2</a:t>
            </a:r>
          </a:p>
          <a:p>
            <a:pPr marL="0" indent="0">
              <a:buNone/>
            </a:pPr>
            <a:r>
              <a:rPr lang="de-DE" sz="1800"/>
              <a:t>Wesen	2</a:t>
            </a:r>
          </a:p>
          <a:p>
            <a:pPr marL="0" indent="0">
              <a:buNone/>
            </a:pPr>
            <a:r>
              <a:rPr lang="de-DE" sz="1800"/>
              <a:t>(die	1</a:t>
            </a:r>
          </a:p>
          <a:p>
            <a:pPr marL="0" indent="0">
              <a:buNone/>
            </a:pPr>
            <a:r>
              <a:rPr lang="de-DE" sz="1800"/>
              <a:t>aber	1</a:t>
            </a:r>
          </a:p>
          <a:p>
            <a:pPr marL="0" indent="0">
              <a:buNone/>
            </a:pPr>
            <a:r>
              <a:rPr lang="de-DE" sz="1800"/>
              <a:t>Albertus	1</a:t>
            </a:r>
          </a:p>
          <a:p>
            <a:pPr marL="0" indent="0">
              <a:buNone/>
            </a:pPr>
            <a:r>
              <a:rPr lang="de-DE" sz="1800"/>
              <a:t>also	1</a:t>
            </a:r>
          </a:p>
          <a:p>
            <a:pPr marL="0" indent="0">
              <a:buNone/>
            </a:pPr>
            <a:r>
              <a:rPr lang="de-DE" sz="1800"/>
              <a:t>alssdann	1</a:t>
            </a:r>
          </a:p>
          <a:p>
            <a:pPr marL="0" indent="0">
              <a:buNone/>
            </a:pPr>
            <a:r>
              <a:rPr lang="de-DE" sz="1800"/>
              <a:t>andern	1</a:t>
            </a:r>
          </a:p>
          <a:p>
            <a:pPr marL="0" indent="0">
              <a:buNone/>
            </a:pPr>
            <a:r>
              <a:rPr lang="de-DE" sz="1800"/>
              <a:t>auch/	1</a:t>
            </a:r>
          </a:p>
          <a:p>
            <a:pPr marL="0" indent="0">
              <a:buNone/>
            </a:pPr>
            <a:r>
              <a:rPr lang="de-DE" sz="1800"/>
              <a:t>auffsteiget/	1</a:t>
            </a:r>
          </a:p>
          <a:p>
            <a:pPr marL="0" indent="0">
              <a:buNone/>
            </a:pPr>
            <a:r>
              <a:rPr lang="de-DE" sz="1800"/>
              <a:t>Baert	1</a:t>
            </a:r>
          </a:p>
          <a:p>
            <a:pPr marL="0" indent="0">
              <a:buNone/>
            </a:pPr>
            <a:r>
              <a:rPr lang="de-DE" sz="1800"/>
              <a:t>Barts	1</a:t>
            </a:r>
            <a:endParaRPr lang="en-US" sz="1800"/>
          </a:p>
        </p:txBody>
      </p:sp>
      <p:sp>
        <p:nvSpPr>
          <p:cNvPr id="5" name="Foliennummernplatzhalter 4"/>
          <p:cNvSpPr>
            <a:spLocks noGrp="1"/>
          </p:cNvSpPr>
          <p:nvPr>
            <p:ph type="sldNum" sz="quarter" idx="12"/>
          </p:nvPr>
        </p:nvSpPr>
        <p:spPr/>
        <p:txBody>
          <a:bodyPr/>
          <a:lstStyle/>
          <a:p>
            <a:fld id="{6C6AE60A-B69C-4790-82F7-3882EDF23186}" type="slidenum">
              <a:rPr lang="de-DE" smtClean="0"/>
              <a:t>61</a:t>
            </a:fld>
            <a:endParaRPr lang="de-DE"/>
          </a:p>
        </p:txBody>
      </p:sp>
    </p:spTree>
    <p:extLst>
      <p:ext uri="{BB962C8B-B14F-4D97-AF65-F5344CB8AC3E}">
        <p14:creationId xmlns:p14="http://schemas.microsoft.com/office/powerpoint/2010/main" val="13731838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Types vs. Tokens</a:t>
            </a:r>
          </a:p>
        </p:txBody>
      </p:sp>
      <p:pic>
        <p:nvPicPr>
          <p:cNvPr id="7170" name="Picture 2" descr="http://cdn3.foodviva.com/static-content/food-images/brazilian-drinks/caipirinha-cocktail/caipirinha-cocktai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801" y="1772816"/>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dn3.foodviva.com/static-content/food-images/brazilian-drinks/caipirinha-cocktail/caipirinha-cocktai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3478" y="1803850"/>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esmokeking.de/images/articles/esmokeking-pina-colada-finest-selection-eliquid-10ml-600_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sp>
        <p:nvSpPr>
          <p:cNvPr id="7" name="Foliennummernplatzhalter 6"/>
          <p:cNvSpPr>
            <a:spLocks noGrp="1"/>
          </p:cNvSpPr>
          <p:nvPr>
            <p:ph type="sldNum" sz="quarter" idx="12"/>
          </p:nvPr>
        </p:nvSpPr>
        <p:spPr/>
        <p:txBody>
          <a:bodyPr/>
          <a:lstStyle/>
          <a:p>
            <a:fld id="{6C6AE60A-B69C-4790-82F7-3882EDF23186}" type="slidenum">
              <a:rPr lang="de-DE" smtClean="0"/>
              <a:t>62</a:t>
            </a:fld>
            <a:endParaRPr lang="de-DE"/>
          </a:p>
        </p:txBody>
      </p:sp>
      <p:pic>
        <p:nvPicPr>
          <p:cNvPr id="3" name="Beachfront Celebratio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181626" y="2401772"/>
            <a:ext cx="812800" cy="812800"/>
          </a:xfrm>
          <a:prstGeom prst="rect">
            <a:avLst/>
          </a:prstGeom>
        </p:spPr>
      </p:pic>
      <p:pic>
        <p:nvPicPr>
          <p:cNvPr id="12" name="Picture 2" descr="http://cdn3.foodviva.com/static-content/food-images/brazilian-drinks/caipirinha-cocktail/caipirinha-cocktai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0154" y="1803850"/>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esmokeking.de/images/articles/esmokeking-pina-colada-finest-selection-eliquid-10ml-600_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88473"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esmokeking.de/images/articles/esmokeking-pina-colada-finest-selection-eliquid-10ml-600_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6946"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esmokeking.de/images/articles/esmokeking-pina-colada-finest-selection-eliquid-10ml-600_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65420"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81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27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fade">
                                      <p:cBhvr>
                                        <p:cTn id="11" dur="500"/>
                                        <p:tgtEl>
                                          <p:spTgt spid="717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3"/>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Types vs. Tokens</a:t>
            </a:r>
          </a:p>
        </p:txBody>
      </p:sp>
      <p:pic>
        <p:nvPicPr>
          <p:cNvPr id="7170" name="Picture 2" descr="http://cdn3.foodviva.com/static-content/food-images/brazilian-drinks/caipirinha-cocktail/caipirinha-cocktai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01" y="1772816"/>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dn3.foodviva.com/static-content/food-images/brazilian-drinks/caipirinha-cocktail/caipirinha-cocktai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3478" y="1803850"/>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esmokeking.de/images/articles/esmokeking-pina-colada-finest-selection-eliquid-10ml-600_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sp>
        <p:nvSpPr>
          <p:cNvPr id="7" name="Foliennummernplatzhalter 6"/>
          <p:cNvSpPr>
            <a:spLocks noGrp="1"/>
          </p:cNvSpPr>
          <p:nvPr>
            <p:ph type="sldNum" sz="quarter" idx="12"/>
          </p:nvPr>
        </p:nvSpPr>
        <p:spPr/>
        <p:txBody>
          <a:bodyPr/>
          <a:lstStyle/>
          <a:p>
            <a:fld id="{6C6AE60A-B69C-4790-82F7-3882EDF23186}" type="slidenum">
              <a:rPr lang="de-DE" smtClean="0"/>
              <a:t>63</a:t>
            </a:fld>
            <a:endParaRPr lang="de-DE"/>
          </a:p>
        </p:txBody>
      </p:sp>
      <p:pic>
        <p:nvPicPr>
          <p:cNvPr id="12" name="Picture 2" descr="http://cdn3.foodviva.com/static-content/food-images/brazilian-drinks/caipirinha-cocktail/caipirinha-cocktai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0154" y="1803850"/>
            <a:ext cx="1656183" cy="12421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esmokeking.de/images/articles/esmokeking-pina-colada-finest-selection-eliquid-10ml-600_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8473"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esmokeking.de/images/articles/esmokeking-pina-colada-finest-selection-eliquid-10ml-600_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6946"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esmokeking.de/images/articles/esmokeking-pina-colada-finest-selection-eliquid-10ml-600_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5420" y="3572324"/>
            <a:ext cx="2304948" cy="230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76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Types vs. Tokens</a:t>
            </a:r>
          </a:p>
        </p:txBody>
      </p:sp>
      <p:grpSp>
        <p:nvGrpSpPr>
          <p:cNvPr id="6" name="Gruppieren 5"/>
          <p:cNvGrpSpPr/>
          <p:nvPr/>
        </p:nvGrpSpPr>
        <p:grpSpPr>
          <a:xfrm>
            <a:off x="107504" y="1556792"/>
            <a:ext cx="8694914" cy="1776198"/>
            <a:chOff x="5206" y="1700808"/>
            <a:chExt cx="8694914" cy="1776198"/>
          </a:xfrm>
        </p:grpSpPr>
        <p:pic>
          <p:nvPicPr>
            <p:cNvPr id="8194" name="Picture 2" descr="http://www.berliner-zeitung.de/image/view/2013/5/18/23418662,20202734,highRes,trabb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 y="1700808"/>
              <a:ext cx="2664296" cy="177619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mercedes-benz.de/content/media_library/hq/hq_mpc_reference_site/passenger_cars_ng/new_cars/models/gl-class/x166/facts/05-2012/amgmodel/mercedes-benz-gl-class-x166-facts_amgmodel_01_715x230_06-2012_jpg.object-Single-MEDIA.jpg"/>
            <p:cNvPicPr>
              <a:picLocks noChangeAspect="1" noChangeArrowheads="1"/>
            </p:cNvPicPr>
            <p:nvPr/>
          </p:nvPicPr>
          <p:blipFill rotWithShape="1">
            <a:blip r:embed="rId3">
              <a:extLst>
                <a:ext uri="{28A0092B-C50C-407E-A947-70E740481C1C}">
                  <a14:useLocalDpi xmlns:a14="http://schemas.microsoft.com/office/drawing/2010/main" val="0"/>
                </a:ext>
              </a:extLst>
            </a:blip>
            <a:srcRect l="23333" r="15449"/>
            <a:stretch/>
          </p:blipFill>
          <p:spPr bwMode="auto">
            <a:xfrm>
              <a:off x="3013419" y="1853572"/>
              <a:ext cx="2798840" cy="147067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data.motor-talk.de/data/galleries/60676/4818/bmw-isetta-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766099"/>
              <a:ext cx="2543944" cy="1645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uppieren 4"/>
          <p:cNvGrpSpPr/>
          <p:nvPr/>
        </p:nvGrpSpPr>
        <p:grpSpPr>
          <a:xfrm>
            <a:off x="209802" y="3202394"/>
            <a:ext cx="8565165" cy="1843405"/>
            <a:chOff x="107504" y="3488313"/>
            <a:chExt cx="8565165" cy="1843405"/>
          </a:xfrm>
        </p:grpSpPr>
        <p:pic>
          <p:nvPicPr>
            <p:cNvPr id="7" name="Picture 4" descr="http://www.mercedes-benz.de/content/media_library/hq/hq_mpc_reference_site/passenger_cars_ng/new_cars/models/gl-class/x166/facts/05-2012/amgmodel/mercedes-benz-gl-class-x166-facts_amgmodel_01_715x230_06-2012_jpg.object-Single-MEDIA.jpg"/>
            <p:cNvPicPr>
              <a:picLocks noChangeAspect="1" noChangeArrowheads="1"/>
            </p:cNvPicPr>
            <p:nvPr/>
          </p:nvPicPr>
          <p:blipFill rotWithShape="1">
            <a:blip r:embed="rId3">
              <a:extLst>
                <a:ext uri="{28A0092B-C50C-407E-A947-70E740481C1C}">
                  <a14:useLocalDpi xmlns:a14="http://schemas.microsoft.com/office/drawing/2010/main" val="0"/>
                </a:ext>
              </a:extLst>
            </a:blip>
            <a:srcRect l="23333" r="15449"/>
            <a:stretch/>
          </p:blipFill>
          <p:spPr bwMode="auto">
            <a:xfrm>
              <a:off x="107504" y="3708284"/>
              <a:ext cx="2798840" cy="1470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berliner-zeitung.de/image/view/2013/5/18/23418662,20202734,highRes,trabb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211" y="3555520"/>
              <a:ext cx="2664296" cy="17761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berliner-zeitung.de/image/view/2013/5/18/23418662,20202734,highRes,trabb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373" y="3488313"/>
              <a:ext cx="2664296" cy="17761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uppieren 3"/>
          <p:cNvGrpSpPr/>
          <p:nvPr/>
        </p:nvGrpSpPr>
        <p:grpSpPr>
          <a:xfrm>
            <a:off x="259904" y="4915203"/>
            <a:ext cx="8582335" cy="1798781"/>
            <a:chOff x="157606" y="5059219"/>
            <a:chExt cx="8582335" cy="1798781"/>
          </a:xfrm>
        </p:grpSpPr>
        <p:pic>
          <p:nvPicPr>
            <p:cNvPr id="9" name="Picture 2" descr="http://www.berliner-zeitung.de/image/view/2013/5/18/23418662,20202734,highRes,trabb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06" y="5059219"/>
              <a:ext cx="2664296" cy="17761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ata.motor-talk.de/data/galleries/60676/4818/bmw-isetta-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529" y="5212385"/>
              <a:ext cx="2543944" cy="16456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mercedes-benz.de/content/media_library/hq/hq_mpc_reference_site/passenger_cars_ng/new_cars/models/gl-class/x166/facts/05-2012/amgmodel/mercedes-benz-gl-class-x166-facts_amgmodel_01_715x230_06-2012_jpg.object-Single-MEDIA.jpg"/>
            <p:cNvPicPr>
              <a:picLocks noChangeAspect="1" noChangeArrowheads="1"/>
            </p:cNvPicPr>
            <p:nvPr/>
          </p:nvPicPr>
          <p:blipFill rotWithShape="1">
            <a:blip r:embed="rId3">
              <a:extLst>
                <a:ext uri="{28A0092B-C50C-407E-A947-70E740481C1C}">
                  <a14:useLocalDpi xmlns:a14="http://schemas.microsoft.com/office/drawing/2010/main" val="0"/>
                </a:ext>
              </a:extLst>
            </a:blip>
            <a:srcRect l="23333" r="15449"/>
            <a:stretch/>
          </p:blipFill>
          <p:spPr bwMode="auto">
            <a:xfrm>
              <a:off x="5941101" y="5364747"/>
              <a:ext cx="2798840" cy="147067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oliennummernplatzhalter 13"/>
          <p:cNvSpPr>
            <a:spLocks noGrp="1"/>
          </p:cNvSpPr>
          <p:nvPr>
            <p:ph type="sldNum" sz="quarter" idx="12"/>
          </p:nvPr>
        </p:nvSpPr>
        <p:spPr/>
        <p:txBody>
          <a:bodyPr/>
          <a:lstStyle/>
          <a:p>
            <a:fld id="{6C6AE60A-B69C-4790-82F7-3882EDF23186}" type="slidenum">
              <a:rPr lang="de-DE" smtClean="0"/>
              <a:t>64</a:t>
            </a:fld>
            <a:endParaRPr lang="de-DE"/>
          </a:p>
        </p:txBody>
      </p:sp>
    </p:spTree>
    <p:extLst>
      <p:ext uri="{BB962C8B-B14F-4D97-AF65-F5344CB8AC3E}">
        <p14:creationId xmlns:p14="http://schemas.microsoft.com/office/powerpoint/2010/main" val="2830537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ieren 20"/>
          <p:cNvGrpSpPr/>
          <p:nvPr/>
        </p:nvGrpSpPr>
        <p:grpSpPr>
          <a:xfrm>
            <a:off x="107504" y="933882"/>
            <a:ext cx="8922320" cy="1914387"/>
            <a:chOff x="107504" y="980728"/>
            <a:chExt cx="8922320" cy="1914387"/>
          </a:xfrm>
        </p:grpSpPr>
        <p:pic>
          <p:nvPicPr>
            <p:cNvPr id="2" name="Picture 2" descr="http://vignette4.wikia.nocookie.net/jamesbond/images/e/e6/Bond_-_Sean_Connery_-_Profile.jpg/revision/latest?cb=2013021719022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315"/>
            <a:stretch/>
          </p:blipFill>
          <p:spPr bwMode="auto">
            <a:xfrm>
              <a:off x="107504" y="980728"/>
              <a:ext cx="1584176" cy="18865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www.jbsuits.com/blog/wp-content/uploads/2015/10/roger-moore-as-James-Bo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28" r="20342"/>
            <a:stretch/>
          </p:blipFill>
          <p:spPr bwMode="auto">
            <a:xfrm>
              <a:off x="1666490" y="985808"/>
              <a:ext cx="1502535" cy="18611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www.jamesbond.de/wp-content/uploads/Darsteller/dalt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4572" y="1001051"/>
              <a:ext cx="1515252" cy="18940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resources1.news.com.au/images/2012/08/07/1226445/005869-120806-a-george-lazenby.jpg"/>
            <p:cNvPicPr>
              <a:picLocks noChangeAspect="1" noChangeArrowheads="1"/>
            </p:cNvPicPr>
            <p:nvPr/>
          </p:nvPicPr>
          <p:blipFill rotWithShape="1">
            <a:blip r:embed="rId5">
              <a:extLst>
                <a:ext uri="{28A0092B-C50C-407E-A947-70E740481C1C}">
                  <a14:useLocalDpi xmlns:a14="http://schemas.microsoft.com/office/drawing/2010/main" val="0"/>
                </a:ext>
              </a:extLst>
            </a:blip>
            <a:srcRect l="22393" r="35292"/>
            <a:stretch/>
          </p:blipFill>
          <p:spPr bwMode="auto">
            <a:xfrm>
              <a:off x="4718535" y="990889"/>
              <a:ext cx="1398618" cy="1861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img.thesun.co.uk/multimedia/archive/01610/brosnan-620_1610941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308" r="8028"/>
            <a:stretch/>
          </p:blipFill>
          <p:spPr bwMode="auto">
            <a:xfrm>
              <a:off x="6091963" y="1001051"/>
              <a:ext cx="1447800" cy="1861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vignette4.wikia.nocookie.net/jamesbond/images/e/e6/Bond_-_Sean_Connery_-_Profile.jpg/revision/latest?cb=201302171902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3835" y="995970"/>
              <a:ext cx="1599890" cy="18611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uppieren 21"/>
          <p:cNvGrpSpPr/>
          <p:nvPr/>
        </p:nvGrpSpPr>
        <p:grpSpPr>
          <a:xfrm>
            <a:off x="107504" y="2881483"/>
            <a:ext cx="8881780" cy="1910017"/>
            <a:chOff x="107504" y="2984133"/>
            <a:chExt cx="8881780" cy="1910017"/>
          </a:xfrm>
        </p:grpSpPr>
        <p:pic>
          <p:nvPicPr>
            <p:cNvPr id="7" name="Picture 12" descr="http://www.007.com/wp-content/uploads/2014/01/Daniel-Craig-james-bond-BW.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5442" b="19676"/>
            <a:stretch/>
          </p:blipFill>
          <p:spPr bwMode="auto">
            <a:xfrm>
              <a:off x="107504" y="2990513"/>
              <a:ext cx="1693592" cy="18611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jbsuits.com/blog/wp-content/uploads/2015/10/roger-moore-as-James-Bo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28" r="20342"/>
            <a:stretch/>
          </p:blipFill>
          <p:spPr bwMode="auto">
            <a:xfrm>
              <a:off x="3155638" y="2993703"/>
              <a:ext cx="1502535" cy="1861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resources1.news.com.au/images/2012/08/07/1226445/005869-120806-a-george-lazenby.jpg"/>
            <p:cNvPicPr>
              <a:picLocks noChangeAspect="1" noChangeArrowheads="1"/>
            </p:cNvPicPr>
            <p:nvPr/>
          </p:nvPicPr>
          <p:blipFill rotWithShape="1">
            <a:blip r:embed="rId5">
              <a:extLst>
                <a:ext uri="{28A0092B-C50C-407E-A947-70E740481C1C}">
                  <a14:useLocalDpi xmlns:a14="http://schemas.microsoft.com/office/drawing/2010/main" val="0"/>
                </a:ext>
              </a:extLst>
            </a:blip>
            <a:srcRect l="22393" r="35292"/>
            <a:stretch/>
          </p:blipFill>
          <p:spPr bwMode="auto">
            <a:xfrm>
              <a:off x="1779058" y="2996894"/>
              <a:ext cx="1398618" cy="18611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img.thesun.co.uk/multimedia/archive/01610/brosnan-620_1610941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308" r="8028"/>
            <a:stretch/>
          </p:blipFill>
          <p:spPr bwMode="auto">
            <a:xfrm>
              <a:off x="4636135" y="2987323"/>
              <a:ext cx="1447800" cy="1861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jamesbond.de/wp-content/uploads/Darsteller/dalt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897" y="3000086"/>
              <a:ext cx="1515252" cy="18940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www.007.com/wp-content/uploads/2014/01/Daniel-Craig-james-bond-BW.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8426" r="3842" b="19676"/>
            <a:stretch/>
          </p:blipFill>
          <p:spPr bwMode="auto">
            <a:xfrm>
              <a:off x="7555112" y="2984133"/>
              <a:ext cx="1434172" cy="186114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itel 1"/>
          <p:cNvSpPr txBox="1">
            <a:spLocks/>
          </p:cNvSpPr>
          <p:nvPr/>
        </p:nvSpPr>
        <p:spPr>
          <a:xfrm>
            <a:off x="395536" y="4313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a:lstStyle>
          <a:p>
            <a:r>
              <a:rPr lang="en-US" sz="4000" b="1">
                <a:solidFill>
                  <a:srgbClr val="002060"/>
                </a:solidFill>
              </a:rPr>
              <a:t>Types vs. Tokens</a:t>
            </a:r>
          </a:p>
        </p:txBody>
      </p:sp>
      <p:pic>
        <p:nvPicPr>
          <p:cNvPr id="15" name="Picture 4" descr="http://www.jbsuits.com/blog/wp-content/uploads/2015/10/roger-moore-as-James-Bo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28" r="20342"/>
          <a:stretch/>
        </p:blipFill>
        <p:spPr bwMode="auto">
          <a:xfrm>
            <a:off x="1619427" y="4824715"/>
            <a:ext cx="1502535" cy="18611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http://img.thesun.co.uk/multimedia/archive/01610/brosnan-620_1610941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308" r="8028"/>
          <a:stretch/>
        </p:blipFill>
        <p:spPr bwMode="auto">
          <a:xfrm>
            <a:off x="3131350" y="4830363"/>
            <a:ext cx="1447800" cy="18611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http://www.007.com/wp-content/uploads/2014/01/Daniel-Craig-james-bond-BW.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8426" r="3842" b="19676"/>
          <a:stretch/>
        </p:blipFill>
        <p:spPr bwMode="auto">
          <a:xfrm>
            <a:off x="6113178" y="4836010"/>
            <a:ext cx="1434172" cy="18611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jamesbond.de/wp-content/uploads/Darsteller/dalt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538" y="4847304"/>
            <a:ext cx="1515252" cy="18940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resources1.news.com.au/images/2012/08/07/1226445/005869-120806-a-george-lazenby.jpg"/>
          <p:cNvPicPr>
            <a:picLocks noChangeAspect="1" noChangeArrowheads="1"/>
          </p:cNvPicPr>
          <p:nvPr/>
        </p:nvPicPr>
        <p:blipFill rotWithShape="1">
          <a:blip r:embed="rId5">
            <a:extLst>
              <a:ext uri="{28A0092B-C50C-407E-A947-70E740481C1C}">
                <a14:useLocalDpi xmlns:a14="http://schemas.microsoft.com/office/drawing/2010/main" val="0"/>
              </a:ext>
            </a:extLst>
          </a:blip>
          <a:srcRect l="22393" r="35292"/>
          <a:stretch/>
        </p:blipFill>
        <p:spPr bwMode="auto">
          <a:xfrm>
            <a:off x="7556739" y="4845082"/>
            <a:ext cx="1398618" cy="1861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jbsuits.com/blog/wp-content/uploads/2015/10/roger-moore-as-James-Bo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28" r="20342"/>
          <a:stretch/>
        </p:blipFill>
        <p:spPr bwMode="auto">
          <a:xfrm>
            <a:off x="107504" y="4824715"/>
            <a:ext cx="1502535" cy="1861148"/>
          </a:xfrm>
          <a:prstGeom prst="rect">
            <a:avLst/>
          </a:prstGeom>
          <a:noFill/>
          <a:extLst>
            <a:ext uri="{909E8E84-426E-40DD-AFC4-6F175D3DCCD1}">
              <a14:hiddenFill xmlns:a14="http://schemas.microsoft.com/office/drawing/2010/main">
                <a:solidFill>
                  <a:srgbClr val="FFFFFF"/>
                </a:solidFill>
              </a14:hiddenFill>
            </a:ext>
          </a:extLst>
        </p:spPr>
      </p:pic>
      <p:sp>
        <p:nvSpPr>
          <p:cNvPr id="26" name="Foliennummernplatzhalter 25"/>
          <p:cNvSpPr>
            <a:spLocks noGrp="1"/>
          </p:cNvSpPr>
          <p:nvPr>
            <p:ph type="sldNum" sz="quarter" idx="12"/>
          </p:nvPr>
        </p:nvSpPr>
        <p:spPr/>
        <p:txBody>
          <a:bodyPr/>
          <a:lstStyle/>
          <a:p>
            <a:fld id="{6C6AE60A-B69C-4790-82F7-3882EDF23186}" type="slidenum">
              <a:rPr lang="de-DE" smtClean="0"/>
              <a:t>65</a:t>
            </a:fld>
            <a:endParaRPr lang="de-DE"/>
          </a:p>
        </p:txBody>
      </p:sp>
    </p:spTree>
    <p:extLst>
      <p:ext uri="{BB962C8B-B14F-4D97-AF65-F5344CB8AC3E}">
        <p14:creationId xmlns:p14="http://schemas.microsoft.com/office/powerpoint/2010/main" val="2033523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6C6AE60A-B69C-4790-82F7-3882EDF23186}" type="slidenum">
              <a:rPr lang="de-DE" smtClean="0"/>
              <a:t>66</a:t>
            </a:fld>
            <a:endParaRPr lang="de-DE"/>
          </a:p>
        </p:txBody>
      </p:sp>
      <p:sp>
        <p:nvSpPr>
          <p:cNvPr id="3" name="Titel 1"/>
          <p:cNvSpPr txBox="1">
            <a:spLocks/>
          </p:cNvSpPr>
          <p:nvPr/>
        </p:nvSpPr>
        <p:spPr>
          <a:xfrm>
            <a:off x="395536" y="4313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a:lstStyle>
          <a:p>
            <a:r>
              <a:rPr lang="en-US" sz="4000" b="1">
                <a:solidFill>
                  <a:srgbClr val="002060"/>
                </a:solidFill>
              </a:rPr>
              <a:t>Types vs. Tokens</a:t>
            </a:r>
          </a:p>
        </p:txBody>
      </p:sp>
      <p:pic>
        <p:nvPicPr>
          <p:cNvPr id="10242" name="Picture 2" descr="https://upload.wikimedia.org/wikipedia/commons/f/f7/The_Scream_Paste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268761"/>
            <a:ext cx="2376264"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4.bp.blogspot.com/-hnMcWt_jSFY/Uo6b2NlWcUI/AAAAAAAAN6g/LLvpqK2UPmA/s640/munch-der-schrei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268761"/>
            <a:ext cx="3096344" cy="223475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1art1.de/images/imagel/s//s407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3645024"/>
            <a:ext cx="1913781" cy="2725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upload.wikimedia.org/wikipedia/commons/f/f7/The_Scream_Paste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0" y="1268761"/>
            <a:ext cx="2376264"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5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fade">
                                      <p:cBhvr>
                                        <p:cTn id="15" dur="500"/>
                                        <p:tgtEl>
                                          <p:spTgt spid="1024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46"/>
                                        </p:tgtEl>
                                        <p:attrNameLst>
                                          <p:attrName>style.visibility</p:attrName>
                                        </p:attrNameLst>
                                      </p:cBhvr>
                                      <p:to>
                                        <p:strVal val="visible"/>
                                      </p:to>
                                    </p:set>
                                    <p:animEffect transition="in" filter="fade">
                                      <p:cBhvr>
                                        <p:cTn id="19"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6C6AE60A-B69C-4790-82F7-3882EDF23186}" type="slidenum">
              <a:rPr lang="de-DE" smtClean="0"/>
              <a:t>67</a:t>
            </a:fld>
            <a:endParaRPr lang="de-DE"/>
          </a:p>
        </p:txBody>
      </p:sp>
      <p:sp>
        <p:nvSpPr>
          <p:cNvPr id="3" name="Titel 1"/>
          <p:cNvSpPr txBox="1">
            <a:spLocks/>
          </p:cNvSpPr>
          <p:nvPr/>
        </p:nvSpPr>
        <p:spPr>
          <a:xfrm>
            <a:off x="395536" y="4313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Corbel" panose="020B0503020204020204" pitchFamily="34" charset="0"/>
                <a:ea typeface="+mj-ea"/>
                <a:cs typeface="+mj-cs"/>
              </a:defRPr>
            </a:lvl1pPr>
          </a:lstStyle>
          <a:p>
            <a:r>
              <a:rPr lang="en-US" sz="4000" b="1">
                <a:solidFill>
                  <a:srgbClr val="002060"/>
                </a:solidFill>
              </a:rPr>
              <a:t>Types vs. Tokens</a:t>
            </a:r>
          </a:p>
        </p:txBody>
      </p:sp>
      <p:pic>
        <p:nvPicPr>
          <p:cNvPr id="12290" name="Picture 2" descr="http://bilder.augsburger-allgemeine.de/img/politik/crop27059872/9317213783-ctopTeaser/Bundeskanzlerin-Angela-Merkel-bei-einer-Wahlkampfveranstaltung-der-CDU-in-Schwerin.jpg"/>
          <p:cNvPicPr>
            <a:picLocks noChangeAspect="1" noChangeArrowheads="1"/>
          </p:cNvPicPr>
          <p:nvPr/>
        </p:nvPicPr>
        <p:blipFill rotWithShape="1">
          <a:blip r:embed="rId2">
            <a:extLst>
              <a:ext uri="{28A0092B-C50C-407E-A947-70E740481C1C}">
                <a14:useLocalDpi xmlns:a14="http://schemas.microsoft.com/office/drawing/2010/main" val="0"/>
              </a:ext>
            </a:extLst>
          </a:blip>
          <a:srcRect r="9465"/>
          <a:stretch/>
        </p:blipFill>
        <p:spPr bwMode="auto">
          <a:xfrm>
            <a:off x="451870" y="1635972"/>
            <a:ext cx="2578447" cy="160324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cdn4.spiegel.de/images/image-430873-galleryV9-juh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720"/>
          <a:stretch/>
        </p:blipFill>
        <p:spPr bwMode="auto">
          <a:xfrm>
            <a:off x="3189071" y="1635972"/>
            <a:ext cx="2581151" cy="1603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bilder.augsburger-allgemeine.de/img/politik/crop27059872/9317213783-ctopTeaser/Bundeskanzlerin-Angela-Merkel-bei-einer-Wahlkampfveranstaltung-der-CDU-in-Schwerin.jpg"/>
          <p:cNvPicPr>
            <a:picLocks noChangeAspect="1" noChangeArrowheads="1"/>
          </p:cNvPicPr>
          <p:nvPr/>
        </p:nvPicPr>
        <p:blipFill rotWithShape="1">
          <a:blip r:embed="rId2">
            <a:extLst>
              <a:ext uri="{28A0092B-C50C-407E-A947-70E740481C1C}">
                <a14:useLocalDpi xmlns:a14="http://schemas.microsoft.com/office/drawing/2010/main" val="0"/>
              </a:ext>
            </a:extLst>
          </a:blip>
          <a:srcRect r="9465"/>
          <a:stretch/>
        </p:blipFill>
        <p:spPr bwMode="auto">
          <a:xfrm>
            <a:off x="5928976" y="1635972"/>
            <a:ext cx="2578447" cy="16032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bilder.augsburger-allgemeine.de/img/politik/crop27059872/9317213783-ctopTeaser/Bundeskanzlerin-Angela-Merkel-bei-einer-Wahlkampfveranstaltung-der-CDU-in-Schwerin.jpg"/>
          <p:cNvPicPr>
            <a:picLocks noChangeAspect="1" noChangeArrowheads="1"/>
          </p:cNvPicPr>
          <p:nvPr/>
        </p:nvPicPr>
        <p:blipFill rotWithShape="1">
          <a:blip r:embed="rId2">
            <a:extLst>
              <a:ext uri="{28A0092B-C50C-407E-A947-70E740481C1C}">
                <a14:useLocalDpi xmlns:a14="http://schemas.microsoft.com/office/drawing/2010/main" val="0"/>
              </a:ext>
            </a:extLst>
          </a:blip>
          <a:srcRect r="9465"/>
          <a:stretch/>
        </p:blipFill>
        <p:spPr bwMode="auto">
          <a:xfrm>
            <a:off x="3202931" y="3544824"/>
            <a:ext cx="2578447" cy="16032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cdn4.spiegel.de/images/image-430873-galleryV9-juh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720"/>
          <a:stretch/>
        </p:blipFill>
        <p:spPr bwMode="auto">
          <a:xfrm>
            <a:off x="5951289" y="3553952"/>
            <a:ext cx="2581151" cy="16032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cdn4.spiegel.de/images/image-430873-galleryV9-juh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720"/>
          <a:stretch/>
        </p:blipFill>
        <p:spPr bwMode="auto">
          <a:xfrm>
            <a:off x="451870" y="3535696"/>
            <a:ext cx="2581151" cy="160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75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How many types?</a:t>
            </a:r>
          </a:p>
        </p:txBody>
      </p:sp>
      <p:sp>
        <p:nvSpPr>
          <p:cNvPr id="3" name="Inhaltsplatzhalter 2"/>
          <p:cNvSpPr>
            <a:spLocks noGrp="1"/>
          </p:cNvSpPr>
          <p:nvPr>
            <p:ph idx="1"/>
          </p:nvPr>
        </p:nvSpPr>
        <p:spPr/>
        <p:txBody>
          <a:bodyPr/>
          <a:lstStyle/>
          <a:p>
            <a:pPr marL="0" indent="0">
              <a:buNone/>
            </a:pPr>
            <a:r>
              <a:rPr lang="en-US"/>
              <a:t>It depends....</a:t>
            </a:r>
          </a:p>
        </p:txBody>
      </p:sp>
      <p:sp>
        <p:nvSpPr>
          <p:cNvPr id="5" name="Foliennummernplatzhalter 4"/>
          <p:cNvSpPr>
            <a:spLocks noGrp="1"/>
          </p:cNvSpPr>
          <p:nvPr>
            <p:ph type="sldNum" sz="quarter" idx="12"/>
          </p:nvPr>
        </p:nvSpPr>
        <p:spPr/>
        <p:txBody>
          <a:bodyPr/>
          <a:lstStyle/>
          <a:p>
            <a:fld id="{6C6AE60A-B69C-4790-82F7-3882EDF23186}" type="slidenum">
              <a:rPr lang="de-DE" smtClean="0"/>
              <a:t>68</a:t>
            </a:fld>
            <a:endParaRPr lang="de-DE"/>
          </a:p>
        </p:txBody>
      </p:sp>
    </p:spTree>
    <p:extLst>
      <p:ext uri="{BB962C8B-B14F-4D97-AF65-F5344CB8AC3E}">
        <p14:creationId xmlns:p14="http://schemas.microsoft.com/office/powerpoint/2010/main" val="14121270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Types and Tokens</a:t>
            </a:r>
          </a:p>
        </p:txBody>
      </p:sp>
      <p:sp>
        <p:nvSpPr>
          <p:cNvPr id="3" name="Inhaltsplatzhalter 2"/>
          <p:cNvSpPr>
            <a:spLocks noGrp="1"/>
          </p:cNvSpPr>
          <p:nvPr>
            <p:ph idx="1"/>
          </p:nvPr>
        </p:nvSpPr>
        <p:spPr/>
        <p:txBody>
          <a:bodyPr/>
          <a:lstStyle/>
          <a:p>
            <a:pPr marL="0" indent="0">
              <a:buNone/>
            </a:pPr>
            <a:r>
              <a:rPr lang="en-US"/>
              <a:t>Wenn Fliegen neben Fliegen fliegen, fliegen Fliegen neben Fliegen.</a:t>
            </a:r>
          </a:p>
          <a:p>
            <a:pPr marL="0" indent="0">
              <a:buNone/>
            </a:pPr>
            <a:endParaRPr lang="en-US"/>
          </a:p>
          <a:p>
            <a:pPr marL="0" indent="0">
              <a:buNone/>
            </a:pPr>
            <a:r>
              <a:rPr lang="en-US" b="1"/>
              <a:t>Lemma		Tokens</a:t>
            </a:r>
          </a:p>
          <a:p>
            <a:pPr marL="0" indent="0">
              <a:buNone/>
            </a:pPr>
            <a:r>
              <a:rPr lang="en-US"/>
              <a:t>Fliege		4</a:t>
            </a:r>
          </a:p>
          <a:p>
            <a:pPr marL="0" indent="0">
              <a:buNone/>
            </a:pPr>
            <a:r>
              <a:rPr lang="en-US"/>
              <a:t>fliegen		2</a:t>
            </a:r>
          </a:p>
          <a:p>
            <a:pPr marL="0" indent="0">
              <a:buNone/>
            </a:pPr>
            <a:r>
              <a:rPr lang="en-US"/>
              <a:t>wenn		1</a:t>
            </a:r>
          </a:p>
          <a:p>
            <a:pPr marL="0" indent="0">
              <a:buNone/>
            </a:pPr>
            <a:r>
              <a:rPr lang="en-US"/>
              <a:t>neben		2</a:t>
            </a:r>
          </a:p>
        </p:txBody>
      </p:sp>
      <p:sp>
        <p:nvSpPr>
          <p:cNvPr id="4" name="Foliennummernplatzhalter 3"/>
          <p:cNvSpPr>
            <a:spLocks noGrp="1"/>
          </p:cNvSpPr>
          <p:nvPr>
            <p:ph type="sldNum" sz="quarter" idx="12"/>
          </p:nvPr>
        </p:nvSpPr>
        <p:spPr/>
        <p:txBody>
          <a:bodyPr/>
          <a:lstStyle/>
          <a:p>
            <a:fld id="{6C6AE60A-B69C-4790-82F7-3882EDF23186}" type="slidenum">
              <a:rPr lang="de-DE" smtClean="0"/>
              <a:t>69</a:t>
            </a:fld>
            <a:endParaRPr lang="de-DE"/>
          </a:p>
        </p:txBody>
      </p:sp>
    </p:spTree>
    <p:extLst>
      <p:ext uri="{BB962C8B-B14F-4D97-AF65-F5344CB8AC3E}">
        <p14:creationId xmlns:p14="http://schemas.microsoft.com/office/powerpoint/2010/main" val="249359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Time machines...</a:t>
            </a:r>
          </a:p>
        </p:txBody>
      </p:sp>
      <p:pic>
        <p:nvPicPr>
          <p:cNvPr id="4" name="DTA">
            <a:hlinkClick r:id="" action="ppaction://media"/>
          </p:cNvPr>
          <p:cNvPicPr>
            <a:picLocks noChangeAspect="1"/>
          </p:cNvPicPr>
          <p:nvPr>
            <a:videoFile r:link="rId1"/>
            <p:extLst>
              <p:ext uri="{DAA4B4D4-6D71-4841-9C94-3DE7FCFB9230}">
                <p14:media xmlns:p14="http://schemas.microsoft.com/office/powerpoint/2010/main" r:embed="rId2">
                  <p14:trim st="2367"/>
                </p14:media>
              </p:ext>
            </p:extLst>
          </p:nvPr>
        </p:nvPicPr>
        <p:blipFill>
          <a:blip r:embed="rId8"/>
          <a:stretch>
            <a:fillRect/>
          </a:stretch>
        </p:blipFill>
        <p:spPr>
          <a:xfrm>
            <a:off x="457200" y="1331476"/>
            <a:ext cx="3130271" cy="2224658"/>
          </a:xfrm>
          <a:prstGeom prst="rect">
            <a:avLst/>
          </a:prstGeom>
        </p:spPr>
      </p:pic>
      <p:pic>
        <p:nvPicPr>
          <p:cNvPr id="5" name="BNC">
            <a:hlinkClick r:id="" action="ppaction://media"/>
          </p:cNvPr>
          <p:cNvPicPr>
            <a:picLocks noChangeAspect="1"/>
          </p:cNvPicPr>
          <p:nvPr>
            <a:videoFile r:link="rId1"/>
            <p:extLst>
              <p:ext uri="{DAA4B4D4-6D71-4841-9C94-3DE7FCFB9230}">
                <p14:media xmlns:p14="http://schemas.microsoft.com/office/powerpoint/2010/main" r:embed="rId3">
                  <p14:trim st="4618" end="2397"/>
                </p14:media>
              </p:ext>
            </p:extLst>
          </p:nvPr>
        </p:nvPicPr>
        <p:blipFill>
          <a:blip r:embed="rId9"/>
          <a:stretch>
            <a:fillRect/>
          </a:stretch>
        </p:blipFill>
        <p:spPr>
          <a:xfrm>
            <a:off x="5349422" y="1331476"/>
            <a:ext cx="3337378" cy="2393826"/>
          </a:xfrm>
          <a:prstGeom prst="rect">
            <a:avLst/>
          </a:prstGeom>
        </p:spPr>
      </p:pic>
      <p:sp>
        <p:nvSpPr>
          <p:cNvPr id="6" name="Textfeld 5"/>
          <p:cNvSpPr txBox="1"/>
          <p:nvPr/>
        </p:nvSpPr>
        <p:spPr>
          <a:xfrm>
            <a:off x="395536" y="3635732"/>
            <a:ext cx="3826768" cy="369332"/>
          </a:xfrm>
          <a:prstGeom prst="rect">
            <a:avLst/>
          </a:prstGeom>
          <a:noFill/>
        </p:spPr>
        <p:txBody>
          <a:bodyPr wrap="square" rtlCol="0">
            <a:spAutoFit/>
          </a:bodyPr>
          <a:lstStyle/>
          <a:p>
            <a:r>
              <a:rPr lang="de-DE" b="1"/>
              <a:t>Deutsches Textarchiv</a:t>
            </a:r>
          </a:p>
        </p:txBody>
      </p:sp>
      <p:sp>
        <p:nvSpPr>
          <p:cNvPr id="7" name="Textfeld 6"/>
          <p:cNvSpPr txBox="1"/>
          <p:nvPr/>
        </p:nvSpPr>
        <p:spPr>
          <a:xfrm>
            <a:off x="5317232" y="3635732"/>
            <a:ext cx="3826768" cy="369332"/>
          </a:xfrm>
          <a:prstGeom prst="rect">
            <a:avLst/>
          </a:prstGeom>
          <a:noFill/>
        </p:spPr>
        <p:txBody>
          <a:bodyPr wrap="square" rtlCol="0">
            <a:spAutoFit/>
          </a:bodyPr>
          <a:lstStyle/>
          <a:p>
            <a:r>
              <a:rPr lang="de-DE" b="1"/>
              <a:t>British National Corpus</a:t>
            </a:r>
          </a:p>
        </p:txBody>
      </p:sp>
      <p:sp>
        <p:nvSpPr>
          <p:cNvPr id="9" name="Textfeld 8"/>
          <p:cNvSpPr txBox="1"/>
          <p:nvPr/>
        </p:nvSpPr>
        <p:spPr>
          <a:xfrm>
            <a:off x="395536" y="6516052"/>
            <a:ext cx="3826768" cy="369332"/>
          </a:xfrm>
          <a:prstGeom prst="rect">
            <a:avLst/>
          </a:prstGeom>
          <a:noFill/>
        </p:spPr>
        <p:txBody>
          <a:bodyPr wrap="square" rtlCol="0">
            <a:spAutoFit/>
          </a:bodyPr>
          <a:lstStyle/>
          <a:p>
            <a:r>
              <a:rPr lang="de-DE" b="1"/>
              <a:t>Alcohol Language Corpus</a:t>
            </a:r>
          </a:p>
        </p:txBody>
      </p:sp>
      <p:pic>
        <p:nvPicPr>
          <p:cNvPr id="13" name="Alcohol Language Corpus">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395536" y="4221088"/>
            <a:ext cx="4041992" cy="2138496"/>
          </a:xfrm>
          <a:prstGeom prst="rect">
            <a:avLst/>
          </a:prstGeom>
        </p:spPr>
      </p:pic>
      <p:pic>
        <p:nvPicPr>
          <p:cNvPr id="14" name="TV News Archive">
            <a:hlinkClick r:id="" action="ppaction://media"/>
          </p:cNvPr>
          <p:cNvPicPr>
            <a:picLocks noChangeAspect="1"/>
          </p:cNvPicPr>
          <p:nvPr>
            <a:videoFile r:link="rId1"/>
            <p:extLst>
              <p:ext uri="{DAA4B4D4-6D71-4841-9C94-3DE7FCFB9230}">
                <p14:media xmlns:p14="http://schemas.microsoft.com/office/powerpoint/2010/main" r:embed="rId6">
                  <p14:trim st="7539"/>
                </p14:media>
              </p:ext>
            </p:extLst>
          </p:nvPr>
        </p:nvPicPr>
        <p:blipFill rotWithShape="1">
          <a:blip r:embed="rId11"/>
          <a:srcRect t="19002"/>
          <a:stretch>
            <a:fillRect/>
          </a:stretch>
        </p:blipFill>
        <p:spPr>
          <a:xfrm>
            <a:off x="5364088" y="4193629"/>
            <a:ext cx="2984256" cy="2457817"/>
          </a:xfrm>
          <a:prstGeom prst="rect">
            <a:avLst/>
          </a:prstGeom>
        </p:spPr>
      </p:pic>
      <p:sp>
        <p:nvSpPr>
          <p:cNvPr id="11" name="Textfeld 10"/>
          <p:cNvSpPr txBox="1"/>
          <p:nvPr/>
        </p:nvSpPr>
        <p:spPr>
          <a:xfrm>
            <a:off x="5364088" y="6516052"/>
            <a:ext cx="3826768" cy="369332"/>
          </a:xfrm>
          <a:prstGeom prst="rect">
            <a:avLst/>
          </a:prstGeom>
          <a:noFill/>
        </p:spPr>
        <p:txBody>
          <a:bodyPr wrap="square" rtlCol="0">
            <a:spAutoFit/>
          </a:bodyPr>
          <a:lstStyle/>
          <a:p>
            <a:r>
              <a:rPr lang="de-DE" b="1"/>
              <a:t>TV News Archive</a:t>
            </a:r>
          </a:p>
        </p:txBody>
      </p:sp>
      <p:sp>
        <p:nvSpPr>
          <p:cNvPr id="8" name="Foliennummernplatzhalter 7"/>
          <p:cNvSpPr>
            <a:spLocks noGrp="1"/>
          </p:cNvSpPr>
          <p:nvPr>
            <p:ph type="sldNum" sz="quarter" idx="12"/>
          </p:nvPr>
        </p:nvSpPr>
        <p:spPr/>
        <p:txBody>
          <a:bodyPr/>
          <a:lstStyle/>
          <a:p>
            <a:fld id="{6C6AE60A-B69C-4790-82F7-3882EDF23186}" type="slidenum">
              <a:rPr lang="de-DE" smtClean="0"/>
              <a:t>7</a:t>
            </a:fld>
            <a:endParaRPr lang="de-DE"/>
          </a:p>
        </p:txBody>
      </p:sp>
    </p:spTree>
    <p:extLst>
      <p:ext uri="{BB962C8B-B14F-4D97-AF65-F5344CB8AC3E}">
        <p14:creationId xmlns:p14="http://schemas.microsoft.com/office/powerpoint/2010/main" val="368341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68343" fill="hold"/>
                                        <p:tgtEl>
                                          <p:spTgt spid="4"/>
                                        </p:tgtEl>
                                      </p:cBhvr>
                                    </p:cmd>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mediacall" presetSubtype="0" fill="hold" nodeType="withEffect">
                                  <p:stCondLst>
                                    <p:cond delay="0"/>
                                  </p:stCondLst>
                                  <p:childTnLst>
                                    <p:cmd type="call" cmd="playFrom(0.0)">
                                      <p:cBhvr>
                                        <p:cTn id="17" dur="31737" fill="hold"/>
                                        <p:tgtEl>
                                          <p:spTgt spid="5"/>
                                        </p:tgtEl>
                                      </p:cBhvr>
                                    </p:cmd>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p:cTn id="26" dur="10820" fill="hold"/>
                                        <p:tgtEl>
                                          <p:spTgt spid="13"/>
                                        </p:tgtEl>
                                      </p:cBhvr>
                                    </p:cmd>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mediacall" presetSubtype="0" fill="hold" nodeType="withEffect">
                                  <p:stCondLst>
                                    <p:cond delay="0"/>
                                  </p:stCondLst>
                                  <p:childTnLst>
                                    <p:cmd type="call" cmd="playFrom(0.0)">
                                      <p:cBhvr>
                                        <p:cTn id="35" dur="20277" fill="hold"/>
                                        <p:tgtEl>
                                          <p:spTgt spid="14"/>
                                        </p:tgtEl>
                                      </p:cBhvr>
                                    </p:cmd>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repeatCount="indefinite" fill="hold" display="0">
                  <p:stCondLst>
                    <p:cond delay="indefinite"/>
                  </p:stCondLst>
                </p:cTn>
                <p:tgtEl>
                  <p:spTgt spid="4"/>
                </p:tgtEl>
              </p:cMediaNode>
            </p:video>
            <p:video>
              <p:cMediaNode vol="80000">
                <p:cTn id="40" repeatCount="indefinite" fill="hold" display="0">
                  <p:stCondLst>
                    <p:cond delay="indefinite"/>
                  </p:stCondLst>
                </p:cTn>
                <p:tgtEl>
                  <p:spTgt spid="5"/>
                </p:tgtEl>
              </p:cMediaNode>
            </p:video>
            <p:video>
              <p:cMediaNode vol="80000">
                <p:cTn id="41" repeatCount="indefinite" fill="hold" display="0">
                  <p:stCondLst>
                    <p:cond delay="indefinite"/>
                  </p:stCondLst>
                </p:cTn>
                <p:tgtEl>
                  <p:spTgt spid="13"/>
                </p:tgtEl>
              </p:cMediaNode>
            </p:video>
            <p:video>
              <p:cMediaNode vol="80000">
                <p:cTn id="42" repeatCount="indefinite" fill="hold" display="0">
                  <p:stCondLst>
                    <p:cond delay="indefinite"/>
                  </p:stCondLst>
                </p:cTn>
                <p:tgtEl>
                  <p:spTgt spid="14"/>
                </p:tgtEl>
              </p:cMediaNode>
            </p:video>
          </p:childTnLst>
        </p:cTn>
      </p:par>
    </p:tnLst>
    <p:bldLst>
      <p:bldP spid="6" grpId="0"/>
      <p:bldP spid="7" grpId="0"/>
      <p:bldP spid="9"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Quantitative and qualitative methods</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36011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analysis</a:t>
            </a:r>
          </a:p>
        </p:txBody>
      </p:sp>
      <p:sp>
        <p:nvSpPr>
          <p:cNvPr id="3" name="Inhaltsplatzhalter 2"/>
          <p:cNvSpPr>
            <a:spLocks noGrp="1"/>
          </p:cNvSpPr>
          <p:nvPr>
            <p:ph idx="1"/>
          </p:nvPr>
        </p:nvSpPr>
        <p:spPr/>
        <p:txBody>
          <a:bodyPr/>
          <a:lstStyle/>
          <a:p>
            <a:pPr marL="0" indent="0">
              <a:buNone/>
            </a:pPr>
            <a:r>
              <a:rPr lang="en-US" b="1"/>
              <a:t>qualitative </a:t>
            </a:r>
            <a:r>
              <a:rPr lang="en-US"/>
              <a:t>analysis:</a:t>
            </a:r>
          </a:p>
          <a:p>
            <a:r>
              <a:rPr lang="en-US"/>
              <a:t>Observations based on individual attestations</a:t>
            </a:r>
          </a:p>
          <a:p>
            <a:r>
              <a:rPr lang="en-US"/>
              <a:t>can relate to any aspect from semantics via morphology to syntax</a:t>
            </a:r>
          </a:p>
          <a:p>
            <a:r>
              <a:rPr lang="en-US"/>
              <a:t>ideal for semantic and pragmatic analyses</a:t>
            </a:r>
          </a:p>
        </p:txBody>
      </p:sp>
      <p:sp>
        <p:nvSpPr>
          <p:cNvPr id="5" name="Foliennummernplatzhalter 4"/>
          <p:cNvSpPr>
            <a:spLocks noGrp="1"/>
          </p:cNvSpPr>
          <p:nvPr>
            <p:ph type="sldNum" sz="quarter" idx="12"/>
          </p:nvPr>
        </p:nvSpPr>
        <p:spPr/>
        <p:txBody>
          <a:bodyPr/>
          <a:lstStyle/>
          <a:p>
            <a:fld id="{6C6AE60A-B69C-4790-82F7-3882EDF23186}" type="slidenum">
              <a:rPr lang="de-DE" smtClean="0"/>
              <a:t>71</a:t>
            </a:fld>
            <a:endParaRPr lang="de-DE"/>
          </a:p>
        </p:txBody>
      </p:sp>
    </p:spTree>
    <p:extLst>
      <p:ext uri="{BB962C8B-B14F-4D97-AF65-F5344CB8AC3E}">
        <p14:creationId xmlns:p14="http://schemas.microsoft.com/office/powerpoint/2010/main" val="190339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analysis</a:t>
            </a:r>
          </a:p>
        </p:txBody>
      </p:sp>
      <p:sp>
        <p:nvSpPr>
          <p:cNvPr id="3" name="Inhaltsplatzhalter 2"/>
          <p:cNvSpPr>
            <a:spLocks noGrp="1"/>
          </p:cNvSpPr>
          <p:nvPr>
            <p:ph idx="1"/>
          </p:nvPr>
        </p:nvSpPr>
        <p:spPr/>
        <p:txBody>
          <a:bodyPr/>
          <a:lstStyle/>
          <a:p>
            <a:pPr marL="0" indent="0">
              <a:buNone/>
            </a:pPr>
            <a:r>
              <a:rPr lang="en-US" b="1"/>
              <a:t>quantitative </a:t>
            </a:r>
            <a:r>
              <a:rPr lang="en-US"/>
              <a:t>analysis:</a:t>
            </a:r>
          </a:p>
          <a:p>
            <a:r>
              <a:rPr lang="en-US"/>
              <a:t>taking into account many attestations at once instead of individual ones</a:t>
            </a:r>
          </a:p>
          <a:p>
            <a:r>
              <a:rPr lang="en-US"/>
              <a:t>quantification via e.g.</a:t>
            </a:r>
          </a:p>
          <a:p>
            <a:pPr lvl="1"/>
            <a:r>
              <a:rPr lang="en-US"/>
              <a:t>counting words, parts-of-speech, grammatical patterns etc.</a:t>
            </a:r>
          </a:p>
          <a:p>
            <a:pPr lvl="1"/>
            <a:r>
              <a:rPr lang="en-US"/>
              <a:t>statistical methods (e.g. collocation measures)</a:t>
            </a:r>
          </a:p>
          <a:p>
            <a:pPr marL="0" indent="0">
              <a:buNone/>
            </a:pPr>
            <a:endParaRPr lang="en-US"/>
          </a:p>
        </p:txBody>
      </p:sp>
      <p:sp>
        <p:nvSpPr>
          <p:cNvPr id="5" name="Foliennummernplatzhalter 4"/>
          <p:cNvSpPr>
            <a:spLocks noGrp="1"/>
          </p:cNvSpPr>
          <p:nvPr>
            <p:ph type="sldNum" sz="quarter" idx="12"/>
          </p:nvPr>
        </p:nvSpPr>
        <p:spPr/>
        <p:txBody>
          <a:bodyPr/>
          <a:lstStyle/>
          <a:p>
            <a:fld id="{6C6AE60A-B69C-4790-82F7-3882EDF23186}" type="slidenum">
              <a:rPr lang="de-DE" smtClean="0"/>
              <a:t>72</a:t>
            </a:fld>
            <a:endParaRPr lang="de-DE"/>
          </a:p>
        </p:txBody>
      </p:sp>
    </p:spTree>
    <p:extLst>
      <p:ext uri="{BB962C8B-B14F-4D97-AF65-F5344CB8AC3E}">
        <p14:creationId xmlns:p14="http://schemas.microsoft.com/office/powerpoint/2010/main" val="33399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analysis</a:t>
            </a:r>
          </a:p>
        </p:txBody>
      </p:sp>
      <p:sp>
        <p:nvSpPr>
          <p:cNvPr id="3" name="Inhaltsplatzhalter 2"/>
          <p:cNvSpPr>
            <a:spLocks noGrp="1"/>
          </p:cNvSpPr>
          <p:nvPr>
            <p:ph idx="1"/>
          </p:nvPr>
        </p:nvSpPr>
        <p:spPr>
          <a:xfrm>
            <a:off x="395536" y="1628800"/>
            <a:ext cx="8229600" cy="4525963"/>
          </a:xfrm>
        </p:spPr>
        <p:txBody>
          <a:bodyPr>
            <a:noAutofit/>
          </a:bodyPr>
          <a:lstStyle/>
          <a:p>
            <a:pPr marL="0" indent="0">
              <a:spcBef>
                <a:spcPts val="0"/>
              </a:spcBef>
              <a:buNone/>
            </a:pPr>
            <a:r>
              <a:rPr lang="de-DE" sz="1800" b="1"/>
              <a:t>Frag.  Warumb haben die Weiber laenger Haar/ dann</a:t>
            </a:r>
          </a:p>
          <a:p>
            <a:pPr marL="0" indent="0">
              <a:spcBef>
                <a:spcPts val="0"/>
              </a:spcBef>
              <a:buNone/>
            </a:pPr>
            <a:r>
              <a:rPr lang="de-DE" sz="1800" b="1"/>
              <a:t>die Maenner?</a:t>
            </a:r>
          </a:p>
          <a:p>
            <a:pPr marL="0" indent="0">
              <a:spcBef>
                <a:spcPts val="0"/>
              </a:spcBef>
              <a:buNone/>
            </a:pPr>
            <a:r>
              <a:rPr lang="de-DE" sz="1800"/>
              <a:t> Antwort.  Dieweil die Weiber mehr feuchtiger</a:t>
            </a:r>
          </a:p>
          <a:p>
            <a:pPr marL="0" indent="0">
              <a:spcBef>
                <a:spcPts val="0"/>
              </a:spcBef>
              <a:buNone/>
            </a:pPr>
            <a:r>
              <a:rPr lang="de-DE" sz="1800"/>
              <a:t>Natur sind/ dann die Maenner/ sind auch schnupffiger </a:t>
            </a:r>
          </a:p>
          <a:p>
            <a:pPr marL="0" indent="0">
              <a:spcBef>
                <a:spcPts val="0"/>
              </a:spcBef>
              <a:buNone/>
            </a:pPr>
            <a:r>
              <a:rPr lang="de-DE" sz="1800"/>
              <a:t>vnd fluessiger/ daher in jhnen mehr Saamens der</a:t>
            </a:r>
          </a:p>
          <a:p>
            <a:pPr marL="0" indent="0">
              <a:spcBef>
                <a:spcPts val="0"/>
              </a:spcBef>
              <a:buNone/>
            </a:pPr>
            <a:r>
              <a:rPr lang="de-DE" sz="1800"/>
              <a:t>Haar ist/ vnd folget endlich darauss die Laenge der</a:t>
            </a:r>
          </a:p>
          <a:p>
            <a:pPr marL="0" indent="0">
              <a:spcBef>
                <a:spcPts val="0"/>
              </a:spcBef>
              <a:buNone/>
            </a:pPr>
            <a:r>
              <a:rPr lang="de-DE" sz="1800"/>
              <a:t>Haar/ vnd darmit wird auch die Materi des Hirns</a:t>
            </a:r>
          </a:p>
          <a:p>
            <a:pPr marL="0" indent="0">
              <a:spcBef>
                <a:spcPts val="0"/>
              </a:spcBef>
              <a:buNone/>
            </a:pPr>
            <a:r>
              <a:rPr lang="de-DE" sz="1800"/>
              <a:t>ueberfluessiger von den jnnerlichen Gliedmassen/ sonderlich </a:t>
            </a:r>
          </a:p>
          <a:p>
            <a:pPr marL="0" indent="0">
              <a:spcBef>
                <a:spcPts val="0"/>
              </a:spcBef>
              <a:buNone/>
            </a:pPr>
            <a:r>
              <a:rPr lang="de-DE" sz="1800"/>
              <a:t>aber in der Weiber Vierwochenzeit/ dieweil</a:t>
            </a:r>
          </a:p>
          <a:p>
            <a:pPr marL="0" indent="0">
              <a:spcBef>
                <a:spcPts val="0"/>
              </a:spcBef>
              <a:buNone/>
            </a:pPr>
            <a:r>
              <a:rPr lang="de-DE" sz="1800"/>
              <a:t>alssdann das Wesen auffsteiget/ dardurch die Feuchtigkeit </a:t>
            </a:r>
          </a:p>
          <a:p>
            <a:pPr marL="0" indent="0">
              <a:spcBef>
                <a:spcPts val="0"/>
              </a:spcBef>
              <a:buNone/>
            </a:pPr>
            <a:r>
              <a:rPr lang="de-DE" sz="1800"/>
              <a:t>der Haar gemehret wird/ wie solches Albertus</a:t>
            </a:r>
          </a:p>
          <a:p>
            <a:pPr marL="0" indent="0">
              <a:spcBef>
                <a:spcPts val="0"/>
              </a:spcBef>
              <a:buNone/>
            </a:pPr>
            <a:r>
              <a:rPr lang="de-DE" sz="1800"/>
              <a:t>meldet.  Sagt auch/ dass/ wo eines Weibs (die jhre</a:t>
            </a:r>
          </a:p>
          <a:p>
            <a:pPr marL="0" indent="0">
              <a:spcBef>
                <a:spcPts val="0"/>
              </a:spcBef>
              <a:buNone/>
            </a:pPr>
            <a:r>
              <a:rPr lang="de-DE" sz="1800"/>
              <a:t>Zeit hat) Haupthaar vnder den Mist gelegt werde/ </a:t>
            </a:r>
          </a:p>
          <a:p>
            <a:pPr marL="0" indent="0">
              <a:spcBef>
                <a:spcPts val="0"/>
              </a:spcBef>
              <a:buNone/>
            </a:pPr>
            <a:r>
              <a:rPr lang="de-DE" sz="1800"/>
              <a:t>soll darauss ein gifftige Schlange erwachsen. </a:t>
            </a:r>
          </a:p>
          <a:p>
            <a:pPr marL="0" indent="0">
              <a:spcBef>
                <a:spcPts val="0"/>
              </a:spcBef>
              <a:buNone/>
            </a:pPr>
            <a:r>
              <a:rPr lang="de-DE" sz="1800"/>
              <a:t>   Zum andern gibt man diese Antwort. Dieweil</a:t>
            </a:r>
          </a:p>
          <a:p>
            <a:pPr marL="0" indent="0">
              <a:spcBef>
                <a:spcPts val="0"/>
              </a:spcBef>
              <a:buNone/>
            </a:pPr>
            <a:r>
              <a:rPr lang="de-DE" sz="1800"/>
              <a:t>die Weiber keine Baert haben/ vnd dass also die Natur </a:t>
            </a:r>
          </a:p>
          <a:p>
            <a:pPr marL="0" indent="0">
              <a:spcBef>
                <a:spcPts val="0"/>
              </a:spcBef>
              <a:buNone/>
            </a:pPr>
            <a:r>
              <a:rPr lang="de-DE" sz="1800"/>
              <a:t>vnd Zeug des Barts zu dem Wesen der Haupthaar </a:t>
            </a:r>
          </a:p>
          <a:p>
            <a:pPr marL="0" indent="0">
              <a:spcBef>
                <a:spcPts val="0"/>
              </a:spcBef>
              <a:buNone/>
            </a:pPr>
            <a:r>
              <a:rPr lang="de-DE" sz="1800"/>
              <a:t>komme/ auch dieselbige vollstrecke. </a:t>
            </a:r>
          </a:p>
          <a:p>
            <a:pPr marL="0" indent="0">
              <a:buNone/>
            </a:pPr>
            <a:endParaRPr lang="en-US" sz="1800"/>
          </a:p>
        </p:txBody>
      </p:sp>
      <p:sp>
        <p:nvSpPr>
          <p:cNvPr id="4" name="Textfeld 3"/>
          <p:cNvSpPr txBox="1"/>
          <p:nvPr/>
        </p:nvSpPr>
        <p:spPr>
          <a:xfrm>
            <a:off x="5724128" y="5949280"/>
            <a:ext cx="3312368" cy="646331"/>
          </a:xfrm>
          <a:prstGeom prst="rect">
            <a:avLst/>
          </a:prstGeom>
          <a:noFill/>
        </p:spPr>
        <p:txBody>
          <a:bodyPr wrap="square" rtlCol="0">
            <a:spAutoFit/>
          </a:bodyPr>
          <a:lstStyle/>
          <a:p>
            <a:pPr algn="r"/>
            <a:r>
              <a:rPr lang="en-US" b="1">
                <a:solidFill>
                  <a:srgbClr val="FF0000"/>
                </a:solidFill>
              </a:rPr>
              <a:t>How can we investgate this text?</a:t>
            </a:r>
          </a:p>
        </p:txBody>
      </p:sp>
      <p:sp>
        <p:nvSpPr>
          <p:cNvPr id="6" name="Foliennummernplatzhalter 5"/>
          <p:cNvSpPr>
            <a:spLocks noGrp="1"/>
          </p:cNvSpPr>
          <p:nvPr>
            <p:ph type="sldNum" sz="quarter" idx="12"/>
          </p:nvPr>
        </p:nvSpPr>
        <p:spPr/>
        <p:txBody>
          <a:bodyPr/>
          <a:lstStyle/>
          <a:p>
            <a:fld id="{6C6AE60A-B69C-4790-82F7-3882EDF23186}" type="slidenum">
              <a:rPr lang="de-DE" smtClean="0"/>
              <a:t>73</a:t>
            </a:fld>
            <a:endParaRPr lang="de-DE"/>
          </a:p>
        </p:txBody>
      </p:sp>
    </p:spTree>
    <p:extLst>
      <p:ext uri="{BB962C8B-B14F-4D97-AF65-F5344CB8AC3E}">
        <p14:creationId xmlns:p14="http://schemas.microsoft.com/office/powerpoint/2010/main" val="3313966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Qualitative vs. quantitative</a:t>
            </a:r>
          </a:p>
        </p:txBody>
      </p:sp>
      <p:sp>
        <p:nvSpPr>
          <p:cNvPr id="3" name="Inhaltsplatzhalter 2"/>
          <p:cNvSpPr>
            <a:spLocks noGrp="1"/>
          </p:cNvSpPr>
          <p:nvPr>
            <p:ph idx="1"/>
          </p:nvPr>
        </p:nvSpPr>
        <p:spPr/>
        <p:txBody>
          <a:bodyPr/>
          <a:lstStyle/>
          <a:p>
            <a:pPr marL="0" indent="0">
              <a:buNone/>
            </a:pPr>
            <a:r>
              <a:rPr lang="en-US"/>
              <a:t>Which advantages and disadvantages do quantitative and qualitative approaches have?</a:t>
            </a:r>
          </a:p>
          <a:p>
            <a:pPr marL="0" indent="0">
              <a:buNone/>
            </a:pPr>
            <a:endParaRPr lang="en-US"/>
          </a:p>
          <a:p>
            <a:pPr marL="0" indent="0">
              <a:buNone/>
            </a:pPr>
            <a:r>
              <a:rPr lang="en-US" b="1">
                <a:solidFill>
                  <a:srgbClr val="002060"/>
                </a:solidFill>
              </a:rPr>
              <a:t>Which approach would you choose for investigating...</a:t>
            </a:r>
          </a:p>
          <a:p>
            <a:pPr marL="514350" indent="-514350">
              <a:buFont typeface="+mj-lt"/>
              <a:buAutoNum type="arabicPeriod"/>
            </a:pPr>
            <a:r>
              <a:rPr lang="en-US"/>
              <a:t>...changes in the position of the genitive (</a:t>
            </a:r>
            <a:r>
              <a:rPr lang="en-US" i="1"/>
              <a:t>des Vaters Haus &gt; das Haus des Vaters</a:t>
            </a:r>
            <a:r>
              <a:rPr lang="en-US"/>
              <a:t>)</a:t>
            </a:r>
          </a:p>
          <a:p>
            <a:pPr marL="514350" indent="-514350">
              <a:buFont typeface="+mj-lt"/>
              <a:buAutoNum type="arabicPeriod"/>
            </a:pPr>
            <a:r>
              <a:rPr lang="en-US"/>
              <a:t>Racism in letters to the editor</a:t>
            </a:r>
          </a:p>
          <a:p>
            <a:pPr marL="514350" indent="-514350">
              <a:buFont typeface="+mj-lt"/>
              <a:buAutoNum type="arabicPeriod"/>
            </a:pPr>
            <a:r>
              <a:rPr lang="en-US"/>
              <a:t>Semantic change of </a:t>
            </a:r>
            <a:r>
              <a:rPr lang="en-US" i="1"/>
              <a:t>geil</a:t>
            </a:r>
            <a:endParaRPr lang="en-US"/>
          </a:p>
          <a:p>
            <a:pPr marL="0" indent="0">
              <a:buNone/>
            </a:pP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74</a:t>
            </a:fld>
            <a:endParaRPr lang="de-DE"/>
          </a:p>
        </p:txBody>
      </p:sp>
    </p:spTree>
    <p:extLst>
      <p:ext uri="{BB962C8B-B14F-4D97-AF65-F5344CB8AC3E}">
        <p14:creationId xmlns:p14="http://schemas.microsoft.com/office/powerpoint/2010/main" val="1543739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Qualitative vs. quantitative</a:t>
            </a:r>
          </a:p>
        </p:txBody>
      </p:sp>
      <p:sp>
        <p:nvSpPr>
          <p:cNvPr id="3" name="Inhaltsplatzhalter 2"/>
          <p:cNvSpPr>
            <a:spLocks noGrp="1"/>
          </p:cNvSpPr>
          <p:nvPr>
            <p:ph idx="1"/>
          </p:nvPr>
        </p:nvSpPr>
        <p:spPr/>
        <p:txBody>
          <a:bodyPr/>
          <a:lstStyle/>
          <a:p>
            <a:r>
              <a:rPr lang="en-US"/>
              <a:t>Most corpus-linguistic approaches are both qualitative and quantitative</a:t>
            </a:r>
          </a:p>
          <a:p>
            <a:r>
              <a:rPr lang="en-US"/>
              <a:t>operationalization of individual variables (e.g. semantic ones) usually requires qualitative interpretation of individual attestations</a:t>
            </a:r>
          </a:p>
          <a:p>
            <a:r>
              <a:rPr lang="en-US"/>
              <a:t>Example: Annotation of animacy!</a:t>
            </a:r>
          </a:p>
        </p:txBody>
      </p:sp>
      <p:sp>
        <p:nvSpPr>
          <p:cNvPr id="4" name="Foliennummernplatzhalter 3"/>
          <p:cNvSpPr>
            <a:spLocks noGrp="1"/>
          </p:cNvSpPr>
          <p:nvPr>
            <p:ph type="sldNum" sz="quarter" idx="12"/>
          </p:nvPr>
        </p:nvSpPr>
        <p:spPr/>
        <p:txBody>
          <a:bodyPr/>
          <a:lstStyle/>
          <a:p>
            <a:fld id="{6C6AE60A-B69C-4790-82F7-3882EDF23186}" type="slidenum">
              <a:rPr lang="de-DE" smtClean="0"/>
              <a:t>75</a:t>
            </a:fld>
            <a:endParaRPr lang="de-DE"/>
          </a:p>
        </p:txBody>
      </p:sp>
      <p:cxnSp>
        <p:nvCxnSpPr>
          <p:cNvPr id="6" name="Gerade Verbindung 5"/>
          <p:cNvCxnSpPr/>
          <p:nvPr/>
        </p:nvCxnSpPr>
        <p:spPr>
          <a:xfrm flipV="1">
            <a:off x="3419872" y="476672"/>
            <a:ext cx="432048" cy="792088"/>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7" name="Textfeld 6"/>
          <p:cNvSpPr txBox="1"/>
          <p:nvPr/>
        </p:nvSpPr>
        <p:spPr>
          <a:xfrm>
            <a:off x="2771800" y="188640"/>
            <a:ext cx="1296144" cy="523220"/>
          </a:xfrm>
          <a:prstGeom prst="rect">
            <a:avLst/>
          </a:prstGeom>
          <a:noFill/>
        </p:spPr>
        <p:txBody>
          <a:bodyPr wrap="square" rtlCol="0">
            <a:spAutoFit/>
          </a:bodyPr>
          <a:lstStyle/>
          <a:p>
            <a:pPr algn="ctr"/>
            <a:r>
              <a:rPr lang="en-US" sz="2800">
                <a:solidFill>
                  <a:srgbClr val="FF0000"/>
                </a:solidFill>
                <a:latin typeface="Brush Script Std" charset="0"/>
                <a:ea typeface="Brush Script Std" charset="0"/>
                <a:cs typeface="Brush Script Std" charset="0"/>
              </a:rPr>
              <a:t>and</a:t>
            </a:r>
            <a:endParaRPr lang="en-US">
              <a:solidFill>
                <a:srgbClr val="FF0000"/>
              </a:solidFill>
              <a:latin typeface="Brush Script Std" charset="0"/>
              <a:ea typeface="Brush Script Std" charset="0"/>
              <a:cs typeface="Brush Script Std" charset="0"/>
            </a:endParaRPr>
          </a:p>
        </p:txBody>
      </p:sp>
    </p:spTree>
    <p:extLst>
      <p:ext uri="{BB962C8B-B14F-4D97-AF65-F5344CB8AC3E}">
        <p14:creationId xmlns:p14="http://schemas.microsoft.com/office/powerpoint/2010/main" val="9750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en-US" sz="2800"/>
              <a:t>Even syntactic annotation often requires an in-depth qualitative interpretation of the data</a:t>
            </a:r>
          </a:p>
          <a:p>
            <a:endParaRPr lang="en-US" sz="1200"/>
          </a:p>
          <a:p>
            <a:pPr marL="0" indent="0" algn="ctr">
              <a:buNone/>
            </a:pPr>
            <a:r>
              <a:rPr lang="en-US" sz="2400"/>
              <a:t>Gefragt worden, </a:t>
            </a:r>
          </a:p>
          <a:p>
            <a:pPr marL="0" indent="0" algn="ctr">
              <a:buNone/>
            </a:pPr>
            <a:r>
              <a:rPr lang="en-US" sz="2400"/>
              <a:t>Ob sie nicht einmal Wolfgang Sohnen des Oberschulteisen dochterlein angrieffen    </a:t>
            </a:r>
          </a:p>
          <a:p>
            <a:pPr marL="0" indent="0" algn="ctr">
              <a:buNone/>
            </a:pPr>
            <a:r>
              <a:rPr lang="en-US" sz="2400"/>
              <a:t> Sie nichts gestehenn wollen </a:t>
            </a:r>
          </a:p>
          <a:p>
            <a:pPr marL="0" indent="0" algn="ctr">
              <a:buNone/>
            </a:pPr>
            <a:r>
              <a:rPr lang="en-US" sz="2400"/>
              <a:t>vnd da sie weiter gefragt worden </a:t>
            </a:r>
          </a:p>
          <a:p>
            <a:pPr marL="0" indent="0" algn="ctr">
              <a:buNone/>
            </a:pPr>
            <a:r>
              <a:rPr lang="en-US" sz="2400"/>
              <a:t>ob sie nicht domals geredt man könne dem kindt nicht wieder noch wol helffenes </a:t>
            </a:r>
          </a:p>
          <a:p>
            <a:pPr marL="0" indent="0" algn="ctr">
              <a:buNone/>
            </a:pPr>
            <a:r>
              <a:rPr lang="en-US" sz="2400"/>
              <a:t>sey den weil der 9 te noch nit furuber </a:t>
            </a:r>
          </a:p>
          <a:p>
            <a:pPr marL="0" indent="0" algn="ctr">
              <a:buNone/>
            </a:pPr>
            <a:r>
              <a:rPr lang="en-US" sz="2400"/>
              <a:t>diesesauchnicht gestehen wollen </a:t>
            </a:r>
          </a:p>
          <a:p>
            <a:pPr marL="0" indent="0" algn="ctr">
              <a:buNone/>
            </a:pPr>
            <a:r>
              <a:rPr lang="en-US" sz="1800"/>
              <a:t>(SiGS-Korpus, Gaugrehweiler 1610)</a:t>
            </a:r>
          </a:p>
        </p:txBody>
      </p:sp>
      <p:sp>
        <p:nvSpPr>
          <p:cNvPr id="4" name="Foliennummernplatzhalter 3"/>
          <p:cNvSpPr>
            <a:spLocks noGrp="1"/>
          </p:cNvSpPr>
          <p:nvPr>
            <p:ph type="sldNum" sz="quarter" idx="12"/>
          </p:nvPr>
        </p:nvSpPr>
        <p:spPr/>
        <p:txBody>
          <a:bodyPr/>
          <a:lstStyle/>
          <a:p>
            <a:fld id="{6C6AE60A-B69C-4790-82F7-3882EDF23186}" type="slidenum">
              <a:rPr lang="de-DE" smtClean="0"/>
              <a:t>76</a:t>
            </a:fld>
            <a:endParaRPr lang="de-DE"/>
          </a:p>
        </p:txBody>
      </p:sp>
      <p:sp>
        <p:nvSpPr>
          <p:cNvPr id="9" name="Titel 1">
            <a:extLst>
              <a:ext uri="{FF2B5EF4-FFF2-40B4-BE49-F238E27FC236}">
                <a16:creationId xmlns:a16="http://schemas.microsoft.com/office/drawing/2014/main" id="{2AEF4132-BC88-346E-C69F-7CF2873D8E5C}"/>
              </a:ext>
            </a:extLst>
          </p:cNvPr>
          <p:cNvSpPr>
            <a:spLocks noGrp="1"/>
          </p:cNvSpPr>
          <p:nvPr>
            <p:ph type="title"/>
          </p:nvPr>
        </p:nvSpPr>
        <p:spPr>
          <a:xfrm>
            <a:off x="457200" y="274638"/>
            <a:ext cx="8229600" cy="1143000"/>
          </a:xfrm>
        </p:spPr>
        <p:txBody>
          <a:bodyPr/>
          <a:lstStyle/>
          <a:p>
            <a:r>
              <a:rPr lang="en-US"/>
              <a:t>Qualitative vs. quantitative</a:t>
            </a:r>
          </a:p>
        </p:txBody>
      </p:sp>
      <p:cxnSp>
        <p:nvCxnSpPr>
          <p:cNvPr id="10" name="Gerade Verbindung 5">
            <a:extLst>
              <a:ext uri="{FF2B5EF4-FFF2-40B4-BE49-F238E27FC236}">
                <a16:creationId xmlns:a16="http://schemas.microsoft.com/office/drawing/2014/main" id="{780B222C-2843-069A-572B-B9FE3EC8936D}"/>
              </a:ext>
            </a:extLst>
          </p:cNvPr>
          <p:cNvCxnSpPr/>
          <p:nvPr/>
        </p:nvCxnSpPr>
        <p:spPr>
          <a:xfrm flipV="1">
            <a:off x="3419872" y="476672"/>
            <a:ext cx="432048" cy="792088"/>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Textfeld 6">
            <a:extLst>
              <a:ext uri="{FF2B5EF4-FFF2-40B4-BE49-F238E27FC236}">
                <a16:creationId xmlns:a16="http://schemas.microsoft.com/office/drawing/2014/main" id="{760E9C86-3359-B49B-A006-3FCF54E59FDD}"/>
              </a:ext>
            </a:extLst>
          </p:cNvPr>
          <p:cNvSpPr txBox="1"/>
          <p:nvPr/>
        </p:nvSpPr>
        <p:spPr>
          <a:xfrm>
            <a:off x="2771800" y="188640"/>
            <a:ext cx="1296144" cy="523220"/>
          </a:xfrm>
          <a:prstGeom prst="rect">
            <a:avLst/>
          </a:prstGeom>
          <a:noFill/>
        </p:spPr>
        <p:txBody>
          <a:bodyPr wrap="square" rtlCol="0">
            <a:spAutoFit/>
          </a:bodyPr>
          <a:lstStyle/>
          <a:p>
            <a:pPr algn="ctr"/>
            <a:r>
              <a:rPr lang="en-US" sz="2800">
                <a:solidFill>
                  <a:srgbClr val="FF0000"/>
                </a:solidFill>
                <a:latin typeface="Brush Script Std" charset="0"/>
                <a:ea typeface="Brush Script Std" charset="0"/>
                <a:cs typeface="Brush Script Std" charset="0"/>
              </a:rPr>
              <a:t>and</a:t>
            </a:r>
            <a:endParaRPr lang="en-US">
              <a:solidFill>
                <a:srgbClr val="FF0000"/>
              </a:solidFill>
              <a:latin typeface="Brush Script Std" charset="0"/>
              <a:ea typeface="Brush Script Std" charset="0"/>
              <a:cs typeface="Brush Script Std" charset="0"/>
            </a:endParaRPr>
          </a:p>
        </p:txBody>
      </p:sp>
    </p:spTree>
    <p:extLst>
      <p:ext uri="{BB962C8B-B14F-4D97-AF65-F5344CB8AC3E}">
        <p14:creationId xmlns:p14="http://schemas.microsoft.com/office/powerpoint/2010/main" val="20652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From concordance to analysis</a:t>
            </a:r>
          </a:p>
        </p:txBody>
      </p:sp>
      <p:sp>
        <p:nvSpPr>
          <p:cNvPr id="3" name="Inhaltsplatzhalter 2"/>
          <p:cNvSpPr>
            <a:spLocks noGrp="1"/>
          </p:cNvSpPr>
          <p:nvPr>
            <p:ph idx="1"/>
          </p:nvPr>
        </p:nvSpPr>
        <p:spPr/>
        <p:txBody>
          <a:bodyPr/>
          <a:lstStyle/>
          <a:p>
            <a:r>
              <a:rPr lang="en-US"/>
              <a:t>Operationalizing hypotheses</a:t>
            </a:r>
          </a:p>
          <a:p>
            <a:r>
              <a:rPr lang="en-US">
                <a:sym typeface="Wingdings" pitchFamily="2" charset="2"/>
              </a:rPr>
              <a:t> clear annotation guidelines!</a:t>
            </a: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77</a:t>
            </a:fld>
            <a:endParaRPr lang="de-DE"/>
          </a:p>
        </p:txBody>
      </p:sp>
    </p:spTree>
    <p:extLst>
      <p:ext uri="{BB962C8B-B14F-4D97-AF65-F5344CB8AC3E}">
        <p14:creationId xmlns:p14="http://schemas.microsoft.com/office/powerpoint/2010/main" val="1821311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a:t>Literature, software, resources</a:t>
            </a:r>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2547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Literature recommendations</a:t>
            </a:r>
          </a:p>
        </p:txBody>
      </p:sp>
      <p:sp>
        <p:nvSpPr>
          <p:cNvPr id="3" name="Inhaltsplatzhalter 2"/>
          <p:cNvSpPr>
            <a:spLocks noGrp="1"/>
          </p:cNvSpPr>
          <p:nvPr>
            <p:ph idx="1"/>
          </p:nvPr>
        </p:nvSpPr>
        <p:spPr/>
        <p:txBody>
          <a:bodyPr>
            <a:normAutofit/>
          </a:bodyPr>
          <a:lstStyle/>
          <a:p>
            <a:r>
              <a:rPr lang="en-GB" sz="2400">
                <a:effectLst/>
              </a:rPr>
              <a:t>Desagulier, Guillaume. 2017. </a:t>
            </a:r>
            <a:r>
              <a:rPr lang="en-GB" sz="2400" i="1">
                <a:effectLst/>
              </a:rPr>
              <a:t>Corpus linguistics and statistics with R: introduction to quantitative methods in linguistics</a:t>
            </a:r>
            <a:r>
              <a:rPr lang="en-GB" sz="2400">
                <a:effectLst/>
              </a:rPr>
              <a:t>. New York, NY: Springer.</a:t>
            </a:r>
          </a:p>
          <a:p>
            <a:r>
              <a:rPr lang="en-GB" sz="2400"/>
              <a:t>Kübler, Sandra &amp; Heike Zinsmeister. 2015. </a:t>
            </a:r>
            <a:r>
              <a:rPr lang="en-GB" sz="2400" i="1"/>
              <a:t>Corpus linguistics and linguistically annotated corpora</a:t>
            </a:r>
            <a:r>
              <a:rPr lang="en-GB" sz="2400"/>
              <a:t>. London: Bloomsbury.</a:t>
            </a:r>
          </a:p>
          <a:p>
            <a:r>
              <a:rPr lang="en-US" sz="2400"/>
              <a:t>Stefanowitsch, Anatol. 2020. </a:t>
            </a:r>
            <a:r>
              <a:rPr lang="en-US" sz="2400" i="1"/>
              <a:t>Corpus linguistics. A guide to the methodology</a:t>
            </a:r>
            <a:r>
              <a:rPr lang="en-US" sz="2400"/>
              <a:t>. Berlin: Language Science Press.</a:t>
            </a:r>
          </a:p>
          <a:p>
            <a:endParaRPr lang="en-US" sz="2400"/>
          </a:p>
        </p:txBody>
      </p:sp>
      <p:sp>
        <p:nvSpPr>
          <p:cNvPr id="4" name="Foliennummernplatzhalter 3"/>
          <p:cNvSpPr>
            <a:spLocks noGrp="1"/>
          </p:cNvSpPr>
          <p:nvPr>
            <p:ph type="sldNum" sz="quarter" idx="12"/>
          </p:nvPr>
        </p:nvSpPr>
        <p:spPr/>
        <p:txBody>
          <a:bodyPr/>
          <a:lstStyle/>
          <a:p>
            <a:fld id="{6C6AE60A-B69C-4790-82F7-3882EDF23186}" type="slidenum">
              <a:rPr lang="de-DE" smtClean="0"/>
              <a:t>79</a:t>
            </a:fld>
            <a:endParaRPr lang="de-DE"/>
          </a:p>
        </p:txBody>
      </p:sp>
    </p:spTree>
    <p:extLst>
      <p:ext uri="{BB962C8B-B14F-4D97-AF65-F5344CB8AC3E}">
        <p14:creationId xmlns:p14="http://schemas.microsoft.com/office/powerpoint/2010/main" val="121896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Corpora as time machines</a:t>
            </a:r>
          </a:p>
        </p:txBody>
      </p:sp>
      <p:sp>
        <p:nvSpPr>
          <p:cNvPr id="3" name="Inhaltsplatzhalter 2"/>
          <p:cNvSpPr>
            <a:spLocks noGrp="1"/>
          </p:cNvSpPr>
          <p:nvPr>
            <p:ph idx="1"/>
          </p:nvPr>
        </p:nvSpPr>
        <p:spPr/>
        <p:txBody>
          <a:bodyPr>
            <a:noAutofit/>
          </a:bodyPr>
          <a:lstStyle/>
          <a:p>
            <a:pPr marL="0" indent="0">
              <a:spcBef>
                <a:spcPts val="0"/>
              </a:spcBef>
              <a:buNone/>
            </a:pPr>
            <a:r>
              <a:rPr lang="de-DE" sz="1800" b="1"/>
              <a:t>Frag.  Warumb haben die Weiber laenger Haar/ dann</a:t>
            </a:r>
          </a:p>
          <a:p>
            <a:pPr marL="0" indent="0">
              <a:spcBef>
                <a:spcPts val="0"/>
              </a:spcBef>
              <a:buNone/>
            </a:pPr>
            <a:r>
              <a:rPr lang="de-DE" sz="1800" b="1"/>
              <a:t>die Maenner?</a:t>
            </a:r>
          </a:p>
          <a:p>
            <a:pPr marL="0" indent="0">
              <a:spcBef>
                <a:spcPts val="0"/>
              </a:spcBef>
              <a:buNone/>
            </a:pPr>
            <a:endParaRPr lang="de-DE" sz="1400"/>
          </a:p>
          <a:p>
            <a:pPr marL="0" indent="0">
              <a:spcBef>
                <a:spcPts val="0"/>
              </a:spcBef>
              <a:buNone/>
            </a:pPr>
            <a:r>
              <a:rPr lang="de-DE" sz="1800"/>
              <a:t> Antwort.  Dieweil die Weiber mehr feuchtiger</a:t>
            </a:r>
          </a:p>
          <a:p>
            <a:pPr marL="0" indent="0">
              <a:spcBef>
                <a:spcPts val="0"/>
              </a:spcBef>
              <a:buNone/>
            </a:pPr>
            <a:r>
              <a:rPr lang="de-DE" sz="1800"/>
              <a:t>Natur sind/ dann die Maenner/ sind auch schnupffiger </a:t>
            </a:r>
          </a:p>
          <a:p>
            <a:pPr marL="0" indent="0">
              <a:spcBef>
                <a:spcPts val="0"/>
              </a:spcBef>
              <a:buNone/>
            </a:pPr>
            <a:r>
              <a:rPr lang="de-DE" sz="1800"/>
              <a:t>vnd fluessiger/ daher in jhnen mehr Saamens der</a:t>
            </a:r>
          </a:p>
          <a:p>
            <a:pPr marL="0" indent="0">
              <a:spcBef>
                <a:spcPts val="0"/>
              </a:spcBef>
              <a:buNone/>
            </a:pPr>
            <a:r>
              <a:rPr lang="de-DE" sz="1800"/>
              <a:t>Haar ist/ vnd folget endlich darauss die Laenge der</a:t>
            </a:r>
          </a:p>
          <a:p>
            <a:pPr marL="0" indent="0">
              <a:spcBef>
                <a:spcPts val="0"/>
              </a:spcBef>
              <a:buNone/>
            </a:pPr>
            <a:r>
              <a:rPr lang="de-DE" sz="1800"/>
              <a:t>Haar/ vnd darmit wird auch die Materi des Hirns</a:t>
            </a:r>
          </a:p>
          <a:p>
            <a:pPr marL="0" indent="0">
              <a:spcBef>
                <a:spcPts val="0"/>
              </a:spcBef>
              <a:buNone/>
            </a:pPr>
            <a:r>
              <a:rPr lang="de-DE" sz="1800"/>
              <a:t>ueberfluessiger von den jnnerlichen Gliedmassen/ sonderlich </a:t>
            </a:r>
          </a:p>
          <a:p>
            <a:pPr marL="0" indent="0">
              <a:spcBef>
                <a:spcPts val="0"/>
              </a:spcBef>
              <a:buNone/>
            </a:pPr>
            <a:r>
              <a:rPr lang="de-DE" sz="1800"/>
              <a:t>aber in der Weiber Vierwochenzeit/ dieweil</a:t>
            </a:r>
          </a:p>
          <a:p>
            <a:pPr marL="0" indent="0">
              <a:spcBef>
                <a:spcPts val="0"/>
              </a:spcBef>
              <a:buNone/>
            </a:pPr>
            <a:r>
              <a:rPr lang="de-DE" sz="1800"/>
              <a:t>alssdann das Wesen auffsteiget/ dardurch die Feuchtigkeit </a:t>
            </a:r>
          </a:p>
          <a:p>
            <a:pPr marL="0" indent="0">
              <a:spcBef>
                <a:spcPts val="0"/>
              </a:spcBef>
              <a:buNone/>
            </a:pPr>
            <a:r>
              <a:rPr lang="de-DE" sz="1800"/>
              <a:t>der Haar gemehret wird/ wie solches Albertus</a:t>
            </a:r>
          </a:p>
          <a:p>
            <a:pPr marL="0" indent="0">
              <a:spcBef>
                <a:spcPts val="0"/>
              </a:spcBef>
              <a:buNone/>
            </a:pPr>
            <a:r>
              <a:rPr lang="de-DE" sz="1800"/>
              <a:t>meldet.  Sagt auch/ dass/ wo eines Weibs (die jhre</a:t>
            </a:r>
          </a:p>
          <a:p>
            <a:pPr marL="0" indent="0">
              <a:spcBef>
                <a:spcPts val="0"/>
              </a:spcBef>
              <a:buNone/>
            </a:pPr>
            <a:r>
              <a:rPr lang="de-DE" sz="1800"/>
              <a:t>Zeit hat) Haupthaar vnder den Mist gelegt werde/ </a:t>
            </a:r>
          </a:p>
          <a:p>
            <a:pPr marL="0" indent="0">
              <a:spcBef>
                <a:spcPts val="0"/>
              </a:spcBef>
              <a:buNone/>
            </a:pPr>
            <a:r>
              <a:rPr lang="de-DE" sz="1800"/>
              <a:t>soll darauss ein gifftige Schlange erwachsen. </a:t>
            </a:r>
          </a:p>
          <a:p>
            <a:pPr marL="0" indent="0">
              <a:spcBef>
                <a:spcPts val="0"/>
              </a:spcBef>
              <a:buNone/>
            </a:pPr>
            <a:r>
              <a:rPr lang="de-DE" sz="1800"/>
              <a:t>   Zum andern gibt man diese Antwort. Dieweil</a:t>
            </a:r>
          </a:p>
          <a:p>
            <a:pPr marL="0" indent="0">
              <a:spcBef>
                <a:spcPts val="0"/>
              </a:spcBef>
              <a:buNone/>
            </a:pPr>
            <a:r>
              <a:rPr lang="de-DE" sz="1800"/>
              <a:t>die Weiber keine Baert haben/ vnd dass also die Natur </a:t>
            </a:r>
          </a:p>
          <a:p>
            <a:pPr marL="0" indent="0">
              <a:spcBef>
                <a:spcPts val="0"/>
              </a:spcBef>
              <a:buNone/>
            </a:pPr>
            <a:r>
              <a:rPr lang="de-DE" sz="1800"/>
              <a:t>vnd Zeug des Barts zu dem Wesen der Haupthaar </a:t>
            </a:r>
          </a:p>
          <a:p>
            <a:pPr marL="0" indent="0">
              <a:spcBef>
                <a:spcPts val="0"/>
              </a:spcBef>
              <a:buNone/>
            </a:pPr>
            <a:r>
              <a:rPr lang="de-DE" sz="1800"/>
              <a:t>komme/ auch dieselbige vollstrecke. </a:t>
            </a:r>
          </a:p>
          <a:p>
            <a:pPr marL="0" indent="0">
              <a:spcBef>
                <a:spcPts val="0"/>
              </a:spcBef>
              <a:buNone/>
            </a:pPr>
            <a:endParaRPr lang="de-DE" sz="1800"/>
          </a:p>
        </p:txBody>
      </p:sp>
      <p:sp>
        <p:nvSpPr>
          <p:cNvPr id="5" name="Foliennummernplatzhalter 4"/>
          <p:cNvSpPr>
            <a:spLocks noGrp="1"/>
          </p:cNvSpPr>
          <p:nvPr>
            <p:ph type="sldNum" sz="quarter" idx="12"/>
          </p:nvPr>
        </p:nvSpPr>
        <p:spPr/>
        <p:txBody>
          <a:bodyPr/>
          <a:lstStyle/>
          <a:p>
            <a:fld id="{6C6AE60A-B69C-4790-82F7-3882EDF23186}" type="slidenum">
              <a:rPr lang="de-DE" smtClean="0"/>
              <a:t>8</a:t>
            </a:fld>
            <a:endParaRPr lang="de-DE"/>
          </a:p>
        </p:txBody>
      </p:sp>
    </p:spTree>
    <p:extLst>
      <p:ext uri="{BB962C8B-B14F-4D97-AF65-F5344CB8AC3E}">
        <p14:creationId xmlns:p14="http://schemas.microsoft.com/office/powerpoint/2010/main" val="37788683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Resources &amp; software</a:t>
            </a:r>
          </a:p>
        </p:txBody>
      </p:sp>
      <p:sp>
        <p:nvSpPr>
          <p:cNvPr id="3" name="Inhaltsplatzhalter 2"/>
          <p:cNvSpPr>
            <a:spLocks noGrp="1"/>
          </p:cNvSpPr>
          <p:nvPr>
            <p:ph idx="1"/>
          </p:nvPr>
        </p:nvSpPr>
        <p:spPr/>
        <p:txBody>
          <a:bodyPr>
            <a:noAutofit/>
          </a:bodyPr>
          <a:lstStyle/>
          <a:p>
            <a:r>
              <a:rPr lang="en-US" sz="2800"/>
              <a:t>for simple corpus analyses: AntCont</a:t>
            </a:r>
          </a:p>
          <a:p>
            <a:r>
              <a:rPr lang="en-US" sz="2800"/>
              <a:t>for working with raw texts: Notepad++ (for Windows), BBEdit (for Mac); alternatively e.g. VS Code</a:t>
            </a:r>
          </a:p>
          <a:p>
            <a:r>
              <a:rPr lang="en-US" sz="2800"/>
              <a:t>for more complex querying: CWB</a:t>
            </a:r>
          </a:p>
          <a:p>
            <a:r>
              <a:rPr lang="en-US" sz="2800"/>
              <a:t>for corpus annotation: e.g. GATE, INCEpTION, Hexatomic</a:t>
            </a:r>
          </a:p>
          <a:p>
            <a:r>
              <a:rPr lang="en-US" sz="2800"/>
              <a:t>for annotating and analyzing concordances: spreadsheet software (Excel, Calc)</a:t>
            </a:r>
          </a:p>
          <a:p>
            <a:r>
              <a:rPr lang="en-US" sz="2800"/>
              <a:t>for basically everything: R/RStudio and/or Python</a:t>
            </a:r>
          </a:p>
        </p:txBody>
      </p:sp>
      <p:sp>
        <p:nvSpPr>
          <p:cNvPr id="4" name="Foliennummernplatzhalter 3"/>
          <p:cNvSpPr>
            <a:spLocks noGrp="1"/>
          </p:cNvSpPr>
          <p:nvPr>
            <p:ph type="sldNum" sz="quarter" idx="12"/>
          </p:nvPr>
        </p:nvSpPr>
        <p:spPr/>
        <p:txBody>
          <a:bodyPr/>
          <a:lstStyle/>
          <a:p>
            <a:fld id="{6C6AE60A-B69C-4790-82F7-3882EDF23186}" type="slidenum">
              <a:rPr lang="de-DE" smtClean="0"/>
              <a:t>80</a:t>
            </a:fld>
            <a:endParaRPr lang="de-DE"/>
          </a:p>
        </p:txBody>
      </p:sp>
    </p:spTree>
    <p:extLst>
      <p:ext uri="{BB962C8B-B14F-4D97-AF65-F5344CB8AC3E}">
        <p14:creationId xmlns:p14="http://schemas.microsoft.com/office/powerpoint/2010/main" val="78275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AntConc</a:t>
            </a:r>
          </a:p>
        </p:txBody>
      </p:sp>
      <p:sp>
        <p:nvSpPr>
          <p:cNvPr id="3" name="Inhaltsplatzhalter 2"/>
          <p:cNvSpPr>
            <a:spLocks noGrp="1"/>
          </p:cNvSpPr>
          <p:nvPr>
            <p:ph idx="1"/>
          </p:nvPr>
        </p:nvSpPr>
        <p:spPr/>
        <p:txBody>
          <a:bodyPr>
            <a:normAutofit/>
          </a:bodyPr>
          <a:lstStyle/>
          <a:p>
            <a:r>
              <a:rPr lang="en-US" sz="4400"/>
              <a:t>laurenceanthony.net/software</a:t>
            </a:r>
          </a:p>
        </p:txBody>
      </p:sp>
      <p:sp>
        <p:nvSpPr>
          <p:cNvPr id="4" name="Foliennummernplatzhalter 3"/>
          <p:cNvSpPr>
            <a:spLocks noGrp="1"/>
          </p:cNvSpPr>
          <p:nvPr>
            <p:ph type="sldNum" sz="quarter" idx="12"/>
          </p:nvPr>
        </p:nvSpPr>
        <p:spPr/>
        <p:txBody>
          <a:bodyPr/>
          <a:lstStyle/>
          <a:p>
            <a:fld id="{6C6AE60A-B69C-4790-82F7-3882EDF23186}" type="slidenum">
              <a:rPr lang="de-DE" smtClean="0"/>
              <a:t>81</a:t>
            </a:fld>
            <a:endParaRPr lang="de-DE"/>
          </a:p>
        </p:txBody>
      </p:sp>
    </p:spTree>
    <p:extLst>
      <p:ext uri="{BB962C8B-B14F-4D97-AF65-F5344CB8AC3E}">
        <p14:creationId xmlns:p14="http://schemas.microsoft.com/office/powerpoint/2010/main" val="12704277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Resources &amp; software</a:t>
            </a:r>
          </a:p>
        </p:txBody>
      </p:sp>
      <p:sp>
        <p:nvSpPr>
          <p:cNvPr id="3" name="Inhaltsplatzhalter 2"/>
          <p:cNvSpPr>
            <a:spLocks noGrp="1"/>
          </p:cNvSpPr>
          <p:nvPr>
            <p:ph idx="1"/>
          </p:nvPr>
        </p:nvSpPr>
        <p:spPr/>
        <p:txBody>
          <a:bodyPr/>
          <a:lstStyle/>
          <a:p>
            <a:r>
              <a:rPr lang="en-US"/>
              <a:t>for converting export files in KWIC format:</a:t>
            </a:r>
          </a:p>
          <a:p>
            <a:pPr marL="0" indent="0" algn="ctr">
              <a:buNone/>
            </a:pPr>
            <a:r>
              <a:rPr lang="en-US">
                <a:solidFill>
                  <a:schemeClr val="tx2">
                    <a:lumMod val="60000"/>
                    <a:lumOff val="40000"/>
                  </a:schemeClr>
                </a:solidFill>
              </a:rPr>
              <a:t>github.com/hartmast/concordances</a:t>
            </a:r>
          </a:p>
          <a:p>
            <a:pPr marL="0" indent="0" algn="ctr">
              <a:buNone/>
            </a:pPr>
            <a:endParaRPr lang="en-US">
              <a:solidFill>
                <a:schemeClr val="tx2">
                  <a:lumMod val="60000"/>
                  <a:lumOff val="40000"/>
                </a:schemeClr>
              </a:solidFill>
            </a:endParaRPr>
          </a:p>
          <a:p>
            <a:r>
              <a:rPr lang="en-US"/>
              <a:t>Some tutorials on</a:t>
            </a:r>
          </a:p>
          <a:p>
            <a:pPr marL="0" indent="0" algn="ctr">
              <a:buNone/>
            </a:pPr>
            <a:r>
              <a:rPr lang="de-DE">
                <a:solidFill>
                  <a:srgbClr val="00B0F0"/>
                </a:solidFill>
              </a:rPr>
              <a:t>https://empirical-linguistics.github.io/</a:t>
            </a:r>
            <a:endParaRPr lang="en-US">
              <a:solidFill>
                <a:srgbClr val="00B0F0"/>
              </a:solidFill>
            </a:endParaRPr>
          </a:p>
        </p:txBody>
      </p:sp>
      <p:sp>
        <p:nvSpPr>
          <p:cNvPr id="4" name="Foliennummernplatzhalter 3"/>
          <p:cNvSpPr>
            <a:spLocks noGrp="1"/>
          </p:cNvSpPr>
          <p:nvPr>
            <p:ph type="sldNum" sz="quarter" idx="12"/>
          </p:nvPr>
        </p:nvSpPr>
        <p:spPr/>
        <p:txBody>
          <a:bodyPr/>
          <a:lstStyle/>
          <a:p>
            <a:fld id="{6C6AE60A-B69C-4790-82F7-3882EDF23186}" type="slidenum">
              <a:rPr lang="de-DE" smtClean="0"/>
              <a:t>82</a:t>
            </a:fld>
            <a:endParaRPr lang="de-DE"/>
          </a:p>
        </p:txBody>
      </p:sp>
    </p:spTree>
    <p:extLst>
      <p:ext uri="{BB962C8B-B14F-4D97-AF65-F5344CB8AC3E}">
        <p14:creationId xmlns:p14="http://schemas.microsoft.com/office/powerpoint/2010/main" val="9974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a:t>
            </a:r>
          </a:p>
        </p:txBody>
      </p:sp>
      <p:sp>
        <p:nvSpPr>
          <p:cNvPr id="3" name="Inhaltsplatzhalter 2"/>
          <p:cNvSpPr>
            <a:spLocks noGrp="1"/>
          </p:cNvSpPr>
          <p:nvPr>
            <p:ph idx="1"/>
          </p:nvPr>
        </p:nvSpPr>
        <p:spPr/>
        <p:txBody>
          <a:bodyPr/>
          <a:lstStyle/>
          <a:p>
            <a:r>
              <a:rPr lang="de-DE"/>
              <a:t>Stats software and programming language</a:t>
            </a:r>
          </a:p>
          <a:p>
            <a:r>
              <a:rPr lang="de-DE"/>
              <a:t>useful IDE: RStudio</a:t>
            </a:r>
          </a:p>
        </p:txBody>
      </p:sp>
      <p:sp>
        <p:nvSpPr>
          <p:cNvPr id="4" name="Foliennummernplatzhalter 3"/>
          <p:cNvSpPr>
            <a:spLocks noGrp="1"/>
          </p:cNvSpPr>
          <p:nvPr>
            <p:ph type="sldNum" sz="quarter" idx="12"/>
          </p:nvPr>
        </p:nvSpPr>
        <p:spPr/>
        <p:txBody>
          <a:bodyPr/>
          <a:lstStyle/>
          <a:p>
            <a:fld id="{6C6AE60A-B69C-4790-82F7-3882EDF23186}" type="slidenum">
              <a:rPr lang="de-DE" smtClean="0"/>
              <a:t>83</a:t>
            </a:fld>
            <a:endParaRPr lang="de-DE"/>
          </a:p>
        </p:txBody>
      </p:sp>
    </p:spTree>
    <p:extLst>
      <p:ext uri="{BB962C8B-B14F-4D97-AF65-F5344CB8AC3E}">
        <p14:creationId xmlns:p14="http://schemas.microsoft.com/office/powerpoint/2010/main" val="113855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 Studio</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84</a:t>
            </a:fld>
            <a:endParaRPr lang="de-DE"/>
          </a:p>
        </p:txBody>
      </p:sp>
      <p:pic>
        <p:nvPicPr>
          <p:cNvPr id="5" name="Bild 4"/>
          <p:cNvPicPr>
            <a:picLocks noChangeAspect="1"/>
          </p:cNvPicPr>
          <p:nvPr/>
        </p:nvPicPr>
        <p:blipFill>
          <a:blip r:embed="rId2"/>
          <a:stretch>
            <a:fillRect/>
          </a:stretch>
        </p:blipFill>
        <p:spPr>
          <a:xfrm>
            <a:off x="0" y="1778725"/>
            <a:ext cx="9144000" cy="4761287"/>
          </a:xfrm>
          <a:prstGeom prst="rect">
            <a:avLst/>
          </a:prstGeom>
        </p:spPr>
      </p:pic>
      <p:sp>
        <p:nvSpPr>
          <p:cNvPr id="6" name="Textfeld 5"/>
          <p:cNvSpPr txBox="1"/>
          <p:nvPr/>
        </p:nvSpPr>
        <p:spPr>
          <a:xfrm>
            <a:off x="3131840" y="5756831"/>
            <a:ext cx="2160240" cy="369332"/>
          </a:xfrm>
          <a:prstGeom prst="rect">
            <a:avLst/>
          </a:prstGeom>
          <a:noFill/>
        </p:spPr>
        <p:txBody>
          <a:bodyPr wrap="square" rtlCol="0">
            <a:spAutoFit/>
          </a:bodyPr>
          <a:lstStyle/>
          <a:p>
            <a:pPr algn="ctr"/>
            <a:r>
              <a:rPr lang="de-DE" b="1">
                <a:solidFill>
                  <a:srgbClr val="FF0000"/>
                </a:solidFill>
              </a:rPr>
              <a:t>Konsole</a:t>
            </a:r>
          </a:p>
        </p:txBody>
      </p:sp>
      <p:sp>
        <p:nvSpPr>
          <p:cNvPr id="7" name="Textfeld 6"/>
          <p:cNvSpPr txBox="1"/>
          <p:nvPr/>
        </p:nvSpPr>
        <p:spPr>
          <a:xfrm>
            <a:off x="3109601" y="2852936"/>
            <a:ext cx="2160240" cy="369332"/>
          </a:xfrm>
          <a:prstGeom prst="rect">
            <a:avLst/>
          </a:prstGeom>
          <a:noFill/>
        </p:spPr>
        <p:txBody>
          <a:bodyPr wrap="square" rtlCol="0">
            <a:spAutoFit/>
          </a:bodyPr>
          <a:lstStyle/>
          <a:p>
            <a:pPr algn="ctr"/>
            <a:r>
              <a:rPr lang="de-DE" b="1">
                <a:solidFill>
                  <a:srgbClr val="FF0000"/>
                </a:solidFill>
              </a:rPr>
              <a:t>Skriptfenster</a:t>
            </a:r>
          </a:p>
        </p:txBody>
      </p:sp>
      <p:sp>
        <p:nvSpPr>
          <p:cNvPr id="8" name="Textfeld 7"/>
          <p:cNvSpPr txBox="1"/>
          <p:nvPr/>
        </p:nvSpPr>
        <p:spPr>
          <a:xfrm>
            <a:off x="6983760" y="2914784"/>
            <a:ext cx="2160240" cy="369332"/>
          </a:xfrm>
          <a:prstGeom prst="rect">
            <a:avLst/>
          </a:prstGeom>
          <a:noFill/>
        </p:spPr>
        <p:txBody>
          <a:bodyPr wrap="square" rtlCol="0">
            <a:spAutoFit/>
          </a:bodyPr>
          <a:lstStyle/>
          <a:p>
            <a:pPr algn="ctr"/>
            <a:r>
              <a:rPr lang="de-DE" b="1">
                <a:solidFill>
                  <a:srgbClr val="FF0000"/>
                </a:solidFill>
              </a:rPr>
              <a:t>Environment</a:t>
            </a:r>
          </a:p>
        </p:txBody>
      </p:sp>
      <p:sp>
        <p:nvSpPr>
          <p:cNvPr id="9" name="Textfeld 8"/>
          <p:cNvSpPr txBox="1"/>
          <p:nvPr/>
        </p:nvSpPr>
        <p:spPr>
          <a:xfrm>
            <a:off x="6755160" y="4450901"/>
            <a:ext cx="2160240" cy="369332"/>
          </a:xfrm>
          <a:prstGeom prst="rect">
            <a:avLst/>
          </a:prstGeom>
          <a:noFill/>
        </p:spPr>
        <p:txBody>
          <a:bodyPr wrap="square" rtlCol="0">
            <a:spAutoFit/>
          </a:bodyPr>
          <a:lstStyle/>
          <a:p>
            <a:pPr algn="ctr"/>
            <a:r>
              <a:rPr lang="de-DE" b="1">
                <a:solidFill>
                  <a:srgbClr val="FF0000"/>
                </a:solidFill>
              </a:rPr>
              <a:t>Plots, Hilfe etc.</a:t>
            </a:r>
          </a:p>
        </p:txBody>
      </p:sp>
    </p:spTree>
    <p:extLst>
      <p:ext uri="{BB962C8B-B14F-4D97-AF65-F5344CB8AC3E}">
        <p14:creationId xmlns:p14="http://schemas.microsoft.com/office/powerpoint/2010/main" val="165931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a:t>
            </a:r>
          </a:p>
        </p:txBody>
      </p:sp>
      <p:sp>
        <p:nvSpPr>
          <p:cNvPr id="3" name="Inhaltsplatzhalter 2"/>
          <p:cNvSpPr>
            <a:spLocks noGrp="1"/>
          </p:cNvSpPr>
          <p:nvPr>
            <p:ph idx="1"/>
          </p:nvPr>
        </p:nvSpPr>
        <p:spPr/>
        <p:txBody>
          <a:bodyPr/>
          <a:lstStyle/>
          <a:p>
            <a:r>
              <a:rPr lang="de-DE"/>
              <a:t>R-Paket </a:t>
            </a:r>
            <a:r>
              <a:rPr lang="de-DE" i="1"/>
              <a:t>concordances </a:t>
            </a:r>
            <a:r>
              <a:rPr lang="de-DE"/>
              <a:t>lässt sich weitgehend</a:t>
            </a:r>
            <a:r>
              <a:rPr lang="de-DE" b="1"/>
              <a:t> ohne </a:t>
            </a:r>
            <a:r>
              <a:rPr lang="de-DE"/>
              <a:t>jegliche R-Kenntnisse benutzen.</a:t>
            </a:r>
          </a:p>
          <a:p>
            <a:r>
              <a:rPr lang="de-DE"/>
              <a:t>Wichtig ist nur, dass die in den Tutorials dargestellten Schritte richtig ausgeführt werden.</a:t>
            </a:r>
          </a:p>
          <a:p>
            <a:r>
              <a:rPr lang="de-DE"/>
              <a:t>Fehler sind natürlich dennoch möglich...</a:t>
            </a:r>
          </a:p>
        </p:txBody>
      </p:sp>
      <p:sp>
        <p:nvSpPr>
          <p:cNvPr id="4" name="Foliennummernplatzhalter 3"/>
          <p:cNvSpPr>
            <a:spLocks noGrp="1"/>
          </p:cNvSpPr>
          <p:nvPr>
            <p:ph type="sldNum" sz="quarter" idx="12"/>
          </p:nvPr>
        </p:nvSpPr>
        <p:spPr/>
        <p:txBody>
          <a:bodyPr/>
          <a:lstStyle/>
          <a:p>
            <a:fld id="{6C6AE60A-B69C-4790-82F7-3882EDF23186}" type="slidenum">
              <a:rPr lang="de-DE" smtClean="0"/>
              <a:t>85</a:t>
            </a:fld>
            <a:endParaRPr lang="de-DE"/>
          </a:p>
        </p:txBody>
      </p:sp>
    </p:spTree>
    <p:extLst>
      <p:ext uri="{BB962C8B-B14F-4D97-AF65-F5344CB8AC3E}">
        <p14:creationId xmlns:p14="http://schemas.microsoft.com/office/powerpoint/2010/main" val="8619932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25218" y="2132856"/>
            <a:ext cx="8784976" cy="1470025"/>
          </a:xfrm>
        </p:spPr>
        <p:txBody>
          <a:bodyPr>
            <a:normAutofit/>
          </a:bodyPr>
          <a:lstStyle/>
          <a:p>
            <a:r>
              <a:rPr lang="en-US" sz="6000" b="1">
                <a:solidFill>
                  <a:prstClr val="black"/>
                </a:solidFill>
              </a:rPr>
              <a:t>Corpus query systems </a:t>
            </a:r>
            <a:br>
              <a:rPr lang="en-US" sz="6000" b="1">
                <a:solidFill>
                  <a:prstClr val="black"/>
                </a:solidFill>
              </a:rPr>
            </a:br>
            <a:r>
              <a:rPr lang="en-US" sz="6000" b="1">
                <a:solidFill>
                  <a:prstClr val="black"/>
                </a:solidFill>
              </a:rPr>
              <a:t>and query syntax</a:t>
            </a:r>
            <a:endParaRPr lang="de-DE" sz="5400">
              <a:solidFill>
                <a:schemeClr val="tx1">
                  <a:lumMod val="50000"/>
                  <a:lumOff val="50000"/>
                </a:schemeClr>
              </a:solidFill>
            </a:endParaRP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1425550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Corpus and query system</a:t>
            </a:r>
          </a:p>
        </p:txBody>
      </p:sp>
      <p:pic>
        <p:nvPicPr>
          <p:cNvPr id="4" name="Inhaltsplatzhalt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6333" y="1628775"/>
            <a:ext cx="6030384" cy="4522788"/>
          </a:xfr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276" y="2083106"/>
            <a:ext cx="2178430" cy="2178430"/>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815" y="2083106"/>
            <a:ext cx="2178430" cy="2178430"/>
          </a:xfrm>
          <a:prstGeom prst="rect">
            <a:avLst/>
          </a:prstGeom>
        </p:spPr>
      </p:pic>
      <p:pic>
        <p:nvPicPr>
          <p:cNvPr id="8" name="Picture 2" descr="http://cdn.lrb.co.uk/blog/wp-content/uploads/2014/03/Lorem_Ips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933056"/>
            <a:ext cx="2234148" cy="16561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cdn.lrb.co.uk/blog/wp-content/uploads/2014/03/Lorem_Ips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884" y="3973827"/>
            <a:ext cx="2234148"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cdn.lrb.co.uk/blog/wp-content/uploads/2014/03/Lorem_Ips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3973827"/>
            <a:ext cx="2234148" cy="1656184"/>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251520" y="3933056"/>
            <a:ext cx="8784976" cy="18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203848" y="2204864"/>
            <a:ext cx="2880320"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Abfragesystem</a:t>
            </a:r>
          </a:p>
        </p:txBody>
      </p:sp>
      <p:cxnSp>
        <p:nvCxnSpPr>
          <p:cNvPr id="13" name="Gerade Verbindung mit Pfeil 12"/>
          <p:cNvCxnSpPr>
            <a:stCxn id="12" idx="2"/>
            <a:endCxn id="8" idx="0"/>
          </p:cNvCxnSpPr>
          <p:nvPr/>
        </p:nvCxnSpPr>
        <p:spPr>
          <a:xfrm flipH="1">
            <a:off x="1584618" y="3212976"/>
            <a:ext cx="305939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12" idx="2"/>
            <a:endCxn id="11" idx="0"/>
          </p:cNvCxnSpPr>
          <p:nvPr/>
        </p:nvCxnSpPr>
        <p:spPr>
          <a:xfrm>
            <a:off x="4644008" y="3212976"/>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2" idx="2"/>
          </p:cNvCxnSpPr>
          <p:nvPr/>
        </p:nvCxnSpPr>
        <p:spPr>
          <a:xfrm>
            <a:off x="4644008" y="3212976"/>
            <a:ext cx="306129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Grafik 15"/>
          <p:cNvPicPr>
            <a:picLocks noChangeAspect="1"/>
          </p:cNvPicPr>
          <p:nvPr/>
        </p:nvPicPr>
        <p:blipFill rotWithShape="1">
          <a:blip r:embed="rId5" cstate="print">
            <a:extLst>
              <a:ext uri="{28A0092B-C50C-407E-A947-70E740481C1C}">
                <a14:useLocalDpi xmlns:a14="http://schemas.microsoft.com/office/drawing/2010/main" val="0"/>
              </a:ext>
            </a:extLst>
          </a:blip>
          <a:srcRect r="20032"/>
          <a:stretch/>
        </p:blipFill>
        <p:spPr>
          <a:xfrm>
            <a:off x="-106985" y="2148239"/>
            <a:ext cx="2380105" cy="2232248"/>
          </a:xfrm>
          <a:prstGeom prst="rect">
            <a:avLst/>
          </a:prstGeom>
        </p:spPr>
      </p:pic>
      <p:pic>
        <p:nvPicPr>
          <p:cNvPr id="17" name="Grafik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93" y="2153634"/>
            <a:ext cx="2333972" cy="2333972"/>
          </a:xfrm>
          <a:prstGeom prst="rect">
            <a:avLst/>
          </a:prstGeom>
        </p:spPr>
      </p:pic>
      <p:pic>
        <p:nvPicPr>
          <p:cNvPr id="18" name="Grafik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075" y="2083106"/>
            <a:ext cx="2178430" cy="2178430"/>
          </a:xfrm>
          <a:prstGeom prst="rect">
            <a:avLst/>
          </a:prstGeom>
        </p:spPr>
      </p:pic>
      <p:pic>
        <p:nvPicPr>
          <p:cNvPr id="19" name="Grafik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951" y="2083106"/>
            <a:ext cx="2178430" cy="2178430"/>
          </a:xfrm>
          <a:prstGeom prst="rect">
            <a:avLst/>
          </a:prstGeom>
        </p:spPr>
      </p:pic>
      <p:pic>
        <p:nvPicPr>
          <p:cNvPr id="20" name="Grafik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64" y="2086826"/>
            <a:ext cx="2178430" cy="2178430"/>
          </a:xfrm>
          <a:prstGeom prst="rect">
            <a:avLst/>
          </a:prstGeom>
        </p:spPr>
      </p:pic>
      <p:pic>
        <p:nvPicPr>
          <p:cNvPr id="21" name="Grafik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092" y="2078256"/>
            <a:ext cx="2178430" cy="2178430"/>
          </a:xfrm>
          <a:prstGeom prst="rect">
            <a:avLst/>
          </a:prstGeom>
        </p:spPr>
      </p:pic>
      <p:pic>
        <p:nvPicPr>
          <p:cNvPr id="23" name="Grafik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821" y="2100246"/>
            <a:ext cx="2178430" cy="2178430"/>
          </a:xfrm>
          <a:prstGeom prst="rect">
            <a:avLst/>
          </a:prstGeom>
        </p:spPr>
      </p:pic>
    </p:spTree>
    <p:extLst>
      <p:ext uri="{BB962C8B-B14F-4D97-AF65-F5344CB8AC3E}">
        <p14:creationId xmlns:p14="http://schemas.microsoft.com/office/powerpoint/2010/main" val="288034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8" fill="hold" nodeType="afterEffect">
                                  <p:stCondLst>
                                    <p:cond delay="2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2000" fill="hold"/>
                                        <p:tgtEl>
                                          <p:spTgt spid="16"/>
                                        </p:tgtEl>
                                        <p:attrNameLst>
                                          <p:attrName>ppt_x</p:attrName>
                                        </p:attrNameLst>
                                      </p:cBhvr>
                                      <p:tavLst>
                                        <p:tav tm="0">
                                          <p:val>
                                            <p:strVal val="0-#ppt_w/2"/>
                                          </p:val>
                                        </p:tav>
                                        <p:tav tm="100000">
                                          <p:val>
                                            <p:strVal val="#ppt_x"/>
                                          </p:val>
                                        </p:tav>
                                      </p:tavLst>
                                    </p:anim>
                                    <p:anim calcmode="lin" valueType="num">
                                      <p:cBhvr additive="base">
                                        <p:cTn id="12" dur="20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4500"/>
                            </p:stCondLst>
                            <p:childTnLst>
                              <p:par>
                                <p:cTn id="14" presetID="1" presetClass="exit" presetSubtype="0" fill="hold" nodeType="afterEffect">
                                  <p:stCondLst>
                                    <p:cond delay="0"/>
                                  </p:stCondLst>
                                  <p:childTnLst>
                                    <p:set>
                                      <p:cBhvr>
                                        <p:cTn id="15" dur="1" fill="hold">
                                          <p:stCondLst>
                                            <p:cond delay="0"/>
                                          </p:stCondLst>
                                        </p:cTn>
                                        <p:tgtEl>
                                          <p:spTgt spid="1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par>
                          <p:cTn id="20" fill="hold">
                            <p:stCondLst>
                              <p:cond delay="4500"/>
                            </p:stCondLst>
                            <p:childTnLst>
                              <p:par>
                                <p:cTn id="21" presetID="8" presetClass="emph" presetSubtype="0" fill="hold" nodeType="afterEffect">
                                  <p:stCondLst>
                                    <p:cond delay="0"/>
                                  </p:stCondLst>
                                  <p:childTnLst>
                                    <p:animRot by="1200000">
                                      <p:cBhvr>
                                        <p:cTn id="22" dur="500" fill="hold"/>
                                        <p:tgtEl>
                                          <p:spTgt spid="18"/>
                                        </p:tgtEl>
                                        <p:attrNameLst>
                                          <p:attrName>r</p:attrName>
                                        </p:attrNameLst>
                                      </p:cBhvr>
                                    </p:animRot>
                                  </p:childTnLst>
                                </p:cTn>
                              </p:par>
                            </p:childTnLst>
                          </p:cTn>
                        </p:par>
                        <p:par>
                          <p:cTn id="23" fill="hold">
                            <p:stCondLst>
                              <p:cond delay="5000"/>
                            </p:stCondLst>
                            <p:childTnLst>
                              <p:par>
                                <p:cTn id="24" presetID="8" presetClass="emph" presetSubtype="0" fill="hold" nodeType="afterEffect">
                                  <p:stCondLst>
                                    <p:cond delay="0"/>
                                  </p:stCondLst>
                                  <p:childTnLst>
                                    <p:animRot by="-1200000">
                                      <p:cBhvr>
                                        <p:cTn id="25" dur="500" fill="hold"/>
                                        <p:tgtEl>
                                          <p:spTgt spid="18"/>
                                        </p:tgtEl>
                                        <p:attrNameLst>
                                          <p:attrName>r</p:attrName>
                                        </p:attrNameLst>
                                      </p:cBhvr>
                                    </p:animRot>
                                  </p:childTnLst>
                                </p:cTn>
                              </p:par>
                            </p:childTnLst>
                          </p:cTn>
                        </p:par>
                        <p:par>
                          <p:cTn id="26" fill="hold">
                            <p:stCondLst>
                              <p:cond delay="5500"/>
                            </p:stCondLst>
                            <p:childTnLst>
                              <p:par>
                                <p:cTn id="27" presetID="1" presetClass="exit" presetSubtype="0" fill="hold" nodeType="after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5500"/>
                            </p:stCondLst>
                            <p:childTnLst>
                              <p:par>
                                <p:cTn id="32" presetID="8" presetClass="emph" presetSubtype="0" fill="hold" nodeType="afterEffect">
                                  <p:stCondLst>
                                    <p:cond delay="0"/>
                                  </p:stCondLst>
                                  <p:childTnLst>
                                    <p:animRot by="1200000">
                                      <p:cBhvr>
                                        <p:cTn id="33" dur="500" fill="hold"/>
                                        <p:tgtEl>
                                          <p:spTgt spid="19"/>
                                        </p:tgtEl>
                                        <p:attrNameLst>
                                          <p:attrName>r</p:attrName>
                                        </p:attrNameLst>
                                      </p:cBhvr>
                                    </p:animRot>
                                  </p:childTnLst>
                                </p:cTn>
                              </p:par>
                            </p:childTnLst>
                          </p:cTn>
                        </p:par>
                        <p:par>
                          <p:cTn id="34" fill="hold">
                            <p:stCondLst>
                              <p:cond delay="6000"/>
                            </p:stCondLst>
                            <p:childTnLst>
                              <p:par>
                                <p:cTn id="35" presetID="8" presetClass="emph" presetSubtype="0" fill="hold" nodeType="afterEffect">
                                  <p:stCondLst>
                                    <p:cond delay="0"/>
                                  </p:stCondLst>
                                  <p:childTnLst>
                                    <p:animRot by="-1200000">
                                      <p:cBhvr>
                                        <p:cTn id="36" dur="500" fill="hold"/>
                                        <p:tgtEl>
                                          <p:spTgt spid="19"/>
                                        </p:tgtEl>
                                        <p:attrNameLst>
                                          <p:attrName>r</p:attrName>
                                        </p:attrNameLst>
                                      </p:cBhvr>
                                    </p:animRot>
                                  </p:childTnLst>
                                </p:cTn>
                              </p:par>
                            </p:childTnLst>
                          </p:cTn>
                        </p:par>
                        <p:par>
                          <p:cTn id="37" fill="hold">
                            <p:stCondLst>
                              <p:cond delay="6500"/>
                            </p:stCondLst>
                            <p:childTnLst>
                              <p:par>
                                <p:cTn id="38" presetID="1" presetClass="exit" presetSubtype="0" fill="hold" nodeType="afterEffect">
                                  <p:stCondLst>
                                    <p:cond delay="0"/>
                                  </p:stCondLst>
                                  <p:childTnLst>
                                    <p:set>
                                      <p:cBhvr>
                                        <p:cTn id="39" dur="1" fill="hold">
                                          <p:stCondLst>
                                            <p:cond delay="0"/>
                                          </p:stCondLst>
                                        </p:cTn>
                                        <p:tgtEl>
                                          <p:spTgt spid="19"/>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par>
                          <p:cTn id="42" fill="hold">
                            <p:stCondLst>
                              <p:cond delay="6500"/>
                            </p:stCondLst>
                            <p:childTnLst>
                              <p:par>
                                <p:cTn id="43" presetID="8" presetClass="emph" presetSubtype="0" fill="hold" nodeType="afterEffect">
                                  <p:stCondLst>
                                    <p:cond delay="0"/>
                                  </p:stCondLst>
                                  <p:childTnLst>
                                    <p:animRot by="1200000">
                                      <p:cBhvr>
                                        <p:cTn id="44" dur="500" fill="hold"/>
                                        <p:tgtEl>
                                          <p:spTgt spid="20"/>
                                        </p:tgtEl>
                                        <p:attrNameLst>
                                          <p:attrName>r</p:attrName>
                                        </p:attrNameLst>
                                      </p:cBhvr>
                                    </p:animRot>
                                  </p:childTnLst>
                                </p:cTn>
                              </p:par>
                            </p:childTnLst>
                          </p:cTn>
                        </p:par>
                        <p:par>
                          <p:cTn id="45" fill="hold">
                            <p:stCondLst>
                              <p:cond delay="7000"/>
                            </p:stCondLst>
                            <p:childTnLst>
                              <p:par>
                                <p:cTn id="46" presetID="8" presetClass="emph" presetSubtype="0" fill="hold" nodeType="afterEffect">
                                  <p:stCondLst>
                                    <p:cond delay="0"/>
                                  </p:stCondLst>
                                  <p:childTnLst>
                                    <p:animRot by="-1200000">
                                      <p:cBhvr>
                                        <p:cTn id="47" dur="500" fill="hold"/>
                                        <p:tgtEl>
                                          <p:spTgt spid="20"/>
                                        </p:tgtEl>
                                        <p:attrNameLst>
                                          <p:attrName>r</p:attrName>
                                        </p:attrNameLst>
                                      </p:cBhvr>
                                    </p:animRot>
                                  </p:childTnLst>
                                </p:cTn>
                              </p:par>
                            </p:childTnLst>
                          </p:cTn>
                        </p:par>
                        <p:par>
                          <p:cTn id="48" fill="hold">
                            <p:stCondLst>
                              <p:cond delay="7500"/>
                            </p:stCondLst>
                            <p:childTnLst>
                              <p:par>
                                <p:cTn id="49" presetID="1" presetClass="exit" presetSubtype="0" fill="hold" nodeType="afterEffect">
                                  <p:stCondLst>
                                    <p:cond delay="0"/>
                                  </p:stCondLst>
                                  <p:childTnLst>
                                    <p:set>
                                      <p:cBhvr>
                                        <p:cTn id="50" dur="1" fill="hold">
                                          <p:stCondLst>
                                            <p:cond delay="0"/>
                                          </p:stCondLst>
                                        </p:cTn>
                                        <p:tgtEl>
                                          <p:spTgt spid="2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par>
                          <p:cTn id="53" fill="hold">
                            <p:stCondLst>
                              <p:cond delay="7500"/>
                            </p:stCondLst>
                            <p:childTnLst>
                              <p:par>
                                <p:cTn id="54" presetID="8" presetClass="emph" presetSubtype="0" fill="hold" nodeType="afterEffect">
                                  <p:stCondLst>
                                    <p:cond delay="0"/>
                                  </p:stCondLst>
                                  <p:childTnLst>
                                    <p:animRot by="1200000">
                                      <p:cBhvr>
                                        <p:cTn id="55" dur="500" fill="hold"/>
                                        <p:tgtEl>
                                          <p:spTgt spid="21"/>
                                        </p:tgtEl>
                                        <p:attrNameLst>
                                          <p:attrName>r</p:attrName>
                                        </p:attrNameLst>
                                      </p:cBhvr>
                                    </p:animRot>
                                  </p:childTnLst>
                                </p:cTn>
                              </p:par>
                            </p:childTnLst>
                          </p:cTn>
                        </p:par>
                        <p:par>
                          <p:cTn id="56" fill="hold">
                            <p:stCondLst>
                              <p:cond delay="8000"/>
                            </p:stCondLst>
                            <p:childTnLst>
                              <p:par>
                                <p:cTn id="57" presetID="8" presetClass="emph" presetSubtype="0" fill="hold" nodeType="afterEffect">
                                  <p:stCondLst>
                                    <p:cond delay="0"/>
                                  </p:stCondLst>
                                  <p:childTnLst>
                                    <p:animRot by="-1200000">
                                      <p:cBhvr>
                                        <p:cTn id="58" dur="500" fill="hold"/>
                                        <p:tgtEl>
                                          <p:spTgt spid="21"/>
                                        </p:tgtEl>
                                        <p:attrNameLst>
                                          <p:attrName>r</p:attrName>
                                        </p:attrNameLst>
                                      </p:cBhvr>
                                    </p:animRot>
                                  </p:childTnLst>
                                </p:cTn>
                              </p:par>
                            </p:childTnLst>
                          </p:cTn>
                        </p:par>
                        <p:par>
                          <p:cTn id="59" fill="hold">
                            <p:stCondLst>
                              <p:cond delay="8500"/>
                            </p:stCondLst>
                            <p:childTnLst>
                              <p:par>
                                <p:cTn id="60" presetID="1" presetClass="exit" presetSubtype="0" fill="hold" nodeType="afterEffect">
                                  <p:stCondLst>
                                    <p:cond delay="0"/>
                                  </p:stCondLst>
                                  <p:childTnLst>
                                    <p:set>
                                      <p:cBhvr>
                                        <p:cTn id="61" dur="1" fill="hold">
                                          <p:stCondLst>
                                            <p:cond delay="0"/>
                                          </p:stCondLst>
                                        </p:cTn>
                                        <p:tgtEl>
                                          <p:spTgt spid="21"/>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5"/>
                                        </p:tgtEl>
                                        <p:attrNameLst>
                                          <p:attrName>style.visibility</p:attrName>
                                        </p:attrNameLst>
                                      </p:cBhvr>
                                      <p:to>
                                        <p:strVal val="visible"/>
                                      </p:to>
                                    </p:set>
                                  </p:childTnLst>
                                </p:cTn>
                              </p:par>
                            </p:childTnLst>
                          </p:cTn>
                        </p:par>
                        <p:par>
                          <p:cTn id="64" fill="hold">
                            <p:stCondLst>
                              <p:cond delay="8500"/>
                            </p:stCondLst>
                            <p:childTnLst>
                              <p:par>
                                <p:cTn id="65" presetID="8" presetClass="emph" presetSubtype="0" fill="hold" nodeType="afterEffect">
                                  <p:stCondLst>
                                    <p:cond delay="0"/>
                                  </p:stCondLst>
                                  <p:childTnLst>
                                    <p:animRot by="1200000">
                                      <p:cBhvr>
                                        <p:cTn id="66" dur="500" fill="hold"/>
                                        <p:tgtEl>
                                          <p:spTgt spid="5"/>
                                        </p:tgtEl>
                                        <p:attrNameLst>
                                          <p:attrName>r</p:attrName>
                                        </p:attrNameLst>
                                      </p:cBhvr>
                                    </p:animRot>
                                  </p:childTnLst>
                                </p:cTn>
                              </p:par>
                            </p:childTnLst>
                          </p:cTn>
                        </p:par>
                        <p:par>
                          <p:cTn id="67" fill="hold">
                            <p:stCondLst>
                              <p:cond delay="9000"/>
                            </p:stCondLst>
                            <p:childTnLst>
                              <p:par>
                                <p:cTn id="68" presetID="8" presetClass="emph" presetSubtype="0" fill="hold" nodeType="afterEffect">
                                  <p:stCondLst>
                                    <p:cond delay="0"/>
                                  </p:stCondLst>
                                  <p:childTnLst>
                                    <p:animRot by="-1200000">
                                      <p:cBhvr>
                                        <p:cTn id="69" dur="500" fill="hold"/>
                                        <p:tgtEl>
                                          <p:spTgt spid="5"/>
                                        </p:tgtEl>
                                        <p:attrNameLst>
                                          <p:attrName>r</p:attrName>
                                        </p:attrNameLst>
                                      </p:cBhvr>
                                    </p:animRot>
                                  </p:childTnLst>
                                </p:cTn>
                              </p:par>
                            </p:childTnLst>
                          </p:cTn>
                        </p:par>
                        <p:par>
                          <p:cTn id="70" fill="hold">
                            <p:stCondLst>
                              <p:cond delay="9500"/>
                            </p:stCondLst>
                            <p:childTnLst>
                              <p:par>
                                <p:cTn id="71" presetID="1" presetClass="exit" presetSubtype="0" fill="hold" nodeType="afterEffect">
                                  <p:stCondLst>
                                    <p:cond delay="0"/>
                                  </p:stCondLst>
                                  <p:childTnLst>
                                    <p:set>
                                      <p:cBhvr>
                                        <p:cTn id="72" dur="1" fill="hold">
                                          <p:stCondLst>
                                            <p:cond delay="0"/>
                                          </p:stCondLst>
                                        </p:cTn>
                                        <p:tgtEl>
                                          <p:spTgt spid="5"/>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par>
                          <p:cTn id="75" fill="hold">
                            <p:stCondLst>
                              <p:cond delay="9500"/>
                            </p:stCondLst>
                            <p:childTnLst>
                              <p:par>
                                <p:cTn id="76" presetID="8" presetClass="emph" presetSubtype="0" fill="hold" nodeType="afterEffect">
                                  <p:stCondLst>
                                    <p:cond delay="0"/>
                                  </p:stCondLst>
                                  <p:childTnLst>
                                    <p:animRot by="1200000">
                                      <p:cBhvr>
                                        <p:cTn id="77" dur="500" fill="hold"/>
                                        <p:tgtEl>
                                          <p:spTgt spid="6"/>
                                        </p:tgtEl>
                                        <p:attrNameLst>
                                          <p:attrName>r</p:attrName>
                                        </p:attrNameLst>
                                      </p:cBhvr>
                                    </p:animRot>
                                  </p:childTnLst>
                                </p:cTn>
                              </p:par>
                            </p:childTnLst>
                          </p:cTn>
                        </p:par>
                        <p:par>
                          <p:cTn id="78" fill="hold">
                            <p:stCondLst>
                              <p:cond delay="10000"/>
                            </p:stCondLst>
                            <p:childTnLst>
                              <p:par>
                                <p:cTn id="79" presetID="8" presetClass="emph" presetSubtype="0" fill="hold" nodeType="afterEffect">
                                  <p:stCondLst>
                                    <p:cond delay="0"/>
                                  </p:stCondLst>
                                  <p:childTnLst>
                                    <p:animRot by="-1200000">
                                      <p:cBhvr>
                                        <p:cTn id="80" dur="500" fill="hold"/>
                                        <p:tgtEl>
                                          <p:spTgt spid="6"/>
                                        </p:tgtEl>
                                        <p:attrNameLst>
                                          <p:attrName>r</p:attrName>
                                        </p:attrNameLst>
                                      </p:cBhvr>
                                    </p:animRot>
                                  </p:childTnLst>
                                </p:cTn>
                              </p:par>
                            </p:childTnLst>
                          </p:cTn>
                        </p:par>
                        <p:par>
                          <p:cTn id="81" fill="hold">
                            <p:stCondLst>
                              <p:cond delay="10500"/>
                            </p:stCondLst>
                            <p:childTnLst>
                              <p:par>
                                <p:cTn id="82" presetID="1" presetClass="exit" presetSubtype="0" fill="hold" nodeType="afterEffect">
                                  <p:stCondLst>
                                    <p:cond delay="0"/>
                                  </p:stCondLst>
                                  <p:childTnLst>
                                    <p:set>
                                      <p:cBhvr>
                                        <p:cTn id="83" dur="1" fill="hold">
                                          <p:stCondLst>
                                            <p:cond delay="0"/>
                                          </p:stCondLst>
                                        </p:cTn>
                                        <p:tgtEl>
                                          <p:spTgt spid="6"/>
                                        </p:tgtEl>
                                        <p:attrNameLst>
                                          <p:attrName>style.visibility</p:attrName>
                                        </p:attrNameLst>
                                      </p:cBhvr>
                                      <p:to>
                                        <p:strVal val="hidden"/>
                                      </p:to>
                                    </p:set>
                                  </p:childTnLst>
                                </p:cTn>
                              </p:par>
                              <p:par>
                                <p:cTn id="84" presetID="1" presetClass="entr" presetSubtype="0" fill="hold" nodeType="withEffect">
                                  <p:stCondLst>
                                    <p:cond delay="0"/>
                                  </p:stCondLst>
                                  <p:childTnLst>
                                    <p:set>
                                      <p:cBhvr>
                                        <p:cTn id="85" dur="1" fill="hold">
                                          <p:stCondLst>
                                            <p:cond delay="0"/>
                                          </p:stCondLst>
                                        </p:cTn>
                                        <p:tgtEl>
                                          <p:spTgt spid="23"/>
                                        </p:tgtEl>
                                        <p:attrNameLst>
                                          <p:attrName>style.visibility</p:attrName>
                                        </p:attrNameLst>
                                      </p:cBhvr>
                                      <p:to>
                                        <p:strVal val="visible"/>
                                      </p:to>
                                    </p:set>
                                  </p:childTnLst>
                                </p:cTn>
                              </p:par>
                            </p:childTnLst>
                          </p:cTn>
                        </p:par>
                        <p:par>
                          <p:cTn id="86" fill="hold">
                            <p:stCondLst>
                              <p:cond delay="10500"/>
                            </p:stCondLst>
                            <p:childTnLst>
                              <p:par>
                                <p:cTn id="87" presetID="8" presetClass="emph" presetSubtype="0" fill="hold" nodeType="afterEffect">
                                  <p:stCondLst>
                                    <p:cond delay="0"/>
                                  </p:stCondLst>
                                  <p:childTnLst>
                                    <p:animRot by="1200000">
                                      <p:cBhvr>
                                        <p:cTn id="88" dur="500" fill="hold"/>
                                        <p:tgtEl>
                                          <p:spTgt spid="23"/>
                                        </p:tgtEl>
                                        <p:attrNameLst>
                                          <p:attrName>r</p:attrName>
                                        </p:attrNameLst>
                                      </p:cBhvr>
                                    </p:animRot>
                                  </p:childTnLst>
                                </p:cTn>
                              </p:par>
                            </p:childTnLst>
                          </p:cTn>
                        </p:par>
                        <p:par>
                          <p:cTn id="89" fill="hold">
                            <p:stCondLst>
                              <p:cond delay="11000"/>
                            </p:stCondLst>
                            <p:childTnLst>
                              <p:par>
                                <p:cTn id="90" presetID="8" presetClass="emph" presetSubtype="0" fill="hold" nodeType="afterEffect">
                                  <p:stCondLst>
                                    <p:cond delay="0"/>
                                  </p:stCondLst>
                                  <p:childTnLst>
                                    <p:animRot by="-1200000">
                                      <p:cBhvr>
                                        <p:cTn id="91" dur="500" fill="hold"/>
                                        <p:tgtEl>
                                          <p:spTgt spid="23"/>
                                        </p:tgtEl>
                                        <p:attrNameLst>
                                          <p:attrName>r</p:attrName>
                                        </p:attrNameLst>
                                      </p:cBhvr>
                                    </p:animRot>
                                  </p:childTnLst>
                                </p:cTn>
                              </p:par>
                            </p:childTnLst>
                          </p:cTn>
                        </p:par>
                        <p:par>
                          <p:cTn id="92" fill="hold">
                            <p:stCondLst>
                              <p:cond delay="11500"/>
                            </p:stCondLst>
                            <p:childTnLst>
                              <p:par>
                                <p:cTn id="93" presetID="26" presetClass="exit" presetSubtype="0" fill="hold" nodeType="afterEffect">
                                  <p:stCondLst>
                                    <p:cond delay="0"/>
                                  </p:stCondLst>
                                  <p:childTnLst>
                                    <p:animEffect transition="out" filter="wipe(down)">
                                      <p:cBhvr>
                                        <p:cTn id="94" dur="180" accel="50000">
                                          <p:stCondLst>
                                            <p:cond delay="1820"/>
                                          </p:stCondLst>
                                        </p:cTn>
                                        <p:tgtEl>
                                          <p:spTgt spid="17"/>
                                        </p:tgtEl>
                                      </p:cBhvr>
                                    </p:animEffect>
                                    <p:anim calcmode="lin" valueType="num">
                                      <p:cBhvr>
                                        <p:cTn id="95" dur="1822" tmFilter="0,0; 0.14,0.31; 0.43,0.73; 0.71,0.91; 1.0,1.0">
                                          <p:stCondLst>
                                            <p:cond delay="0"/>
                                          </p:stCondLst>
                                        </p:cTn>
                                        <p:tgtEl>
                                          <p:spTgt spid="17"/>
                                        </p:tgtEl>
                                        <p:attrNameLst>
                                          <p:attrName>ppt_x</p:attrName>
                                        </p:attrNameLst>
                                      </p:cBhvr>
                                      <p:tavLst>
                                        <p:tav tm="0">
                                          <p:val>
                                            <p:strVal val="ppt_x"/>
                                          </p:val>
                                        </p:tav>
                                        <p:tav tm="100000">
                                          <p:val>
                                            <p:strVal val="#ppt_x+0.25"/>
                                          </p:val>
                                        </p:tav>
                                      </p:tavLst>
                                    </p:anim>
                                    <p:anim calcmode="lin" valueType="num">
                                      <p:cBhvr>
                                        <p:cTn id="96" dur="178">
                                          <p:stCondLst>
                                            <p:cond delay="1822"/>
                                          </p:stCondLst>
                                        </p:cTn>
                                        <p:tgtEl>
                                          <p:spTgt spid="17"/>
                                        </p:tgtEl>
                                        <p:attrNameLst>
                                          <p:attrName>ppt_x</p:attrName>
                                        </p:attrNameLst>
                                      </p:cBhvr>
                                      <p:tavLst>
                                        <p:tav tm="0">
                                          <p:val>
                                            <p:strVal val="ppt_x"/>
                                          </p:val>
                                        </p:tav>
                                        <p:tav tm="100000">
                                          <p:val>
                                            <p:strVal val="ppt_x"/>
                                          </p:val>
                                        </p:tav>
                                      </p:tavLst>
                                    </p:anim>
                                    <p:anim calcmode="lin" valueType="num">
                                      <p:cBhvr>
                                        <p:cTn id="97" dur="664" tmFilter="0.0,0.0;0.25,0.07;0.50,0.2;0.75,0.467;1.0,1.0">
                                          <p:stCondLst>
                                            <p:cond delay="0"/>
                                          </p:stCondLst>
                                        </p:cTn>
                                        <p:tgtEl>
                                          <p:spTgt spid="1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8" dur="664" tmFilter="0, 0; 0.125,0.2665; 0.25,0.4; 0.375,0.465; 0.5,0.5;  0.625,0.535; 0.75,0.6; 0.875,0.7335; 1,1">
                                          <p:stCondLst>
                                            <p:cond delay="664"/>
                                          </p:stCondLst>
                                        </p:cTn>
                                        <p:tgtEl>
                                          <p:spTgt spid="1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9" dur="332" tmFilter="0, 0; 0.125,0.2665; 0.25,0.4; 0.375,0.465; 0.5,0.5;  0.625,0.535; 0.75,0.6; 0.875,0.7335; 1,1">
                                          <p:stCondLst>
                                            <p:cond delay="1324"/>
                                          </p:stCondLst>
                                        </p:cTn>
                                        <p:tgtEl>
                                          <p:spTgt spid="1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00" dur="164" tmFilter="0, 0; 0.125,0.2665; 0.25,0.4; 0.375,0.465; 0.5,0.5;  0.625,0.535; 0.75,0.6; 0.875,0.7335; 1,1">
                                          <p:stCondLst>
                                            <p:cond delay="1656"/>
                                          </p:stCondLst>
                                        </p:cTn>
                                        <p:tgtEl>
                                          <p:spTgt spid="1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01" dur="180" accel="50000">
                                          <p:stCondLst>
                                            <p:cond delay="1820"/>
                                          </p:stCondLst>
                                        </p:cTn>
                                        <p:tgtEl>
                                          <p:spTgt spid="17"/>
                                        </p:tgtEl>
                                        <p:attrNameLst>
                                          <p:attrName>ppt_y</p:attrName>
                                        </p:attrNameLst>
                                      </p:cBhvr>
                                      <p:tavLst>
                                        <p:tav tm="0">
                                          <p:val>
                                            <p:strVal val="ppt_y"/>
                                          </p:val>
                                        </p:tav>
                                        <p:tav tm="100000">
                                          <p:val>
                                            <p:strVal val="ppt_y+ppt_h"/>
                                          </p:val>
                                        </p:tav>
                                      </p:tavLst>
                                    </p:anim>
                                    <p:animScale>
                                      <p:cBhvr>
                                        <p:cTn id="102" dur="26">
                                          <p:stCondLst>
                                            <p:cond delay="620"/>
                                          </p:stCondLst>
                                        </p:cTn>
                                        <p:tgtEl>
                                          <p:spTgt spid="17"/>
                                        </p:tgtEl>
                                      </p:cBhvr>
                                      <p:to x="100000" y="60000"/>
                                    </p:animScale>
                                    <p:animScale>
                                      <p:cBhvr>
                                        <p:cTn id="103" dur="166" decel="50000">
                                          <p:stCondLst>
                                            <p:cond delay="646"/>
                                          </p:stCondLst>
                                        </p:cTn>
                                        <p:tgtEl>
                                          <p:spTgt spid="17"/>
                                        </p:tgtEl>
                                      </p:cBhvr>
                                      <p:to x="100000" y="100000"/>
                                    </p:animScale>
                                    <p:animScale>
                                      <p:cBhvr>
                                        <p:cTn id="104" dur="26">
                                          <p:stCondLst>
                                            <p:cond delay="1312"/>
                                          </p:stCondLst>
                                        </p:cTn>
                                        <p:tgtEl>
                                          <p:spTgt spid="17"/>
                                        </p:tgtEl>
                                      </p:cBhvr>
                                      <p:to x="100000" y="80000"/>
                                    </p:animScale>
                                    <p:animScale>
                                      <p:cBhvr>
                                        <p:cTn id="105" dur="166" decel="50000">
                                          <p:stCondLst>
                                            <p:cond delay="1338"/>
                                          </p:stCondLst>
                                        </p:cTn>
                                        <p:tgtEl>
                                          <p:spTgt spid="17"/>
                                        </p:tgtEl>
                                      </p:cBhvr>
                                      <p:to x="100000" y="100000"/>
                                    </p:animScale>
                                    <p:animScale>
                                      <p:cBhvr>
                                        <p:cTn id="106" dur="26">
                                          <p:stCondLst>
                                            <p:cond delay="1642"/>
                                          </p:stCondLst>
                                        </p:cTn>
                                        <p:tgtEl>
                                          <p:spTgt spid="17"/>
                                        </p:tgtEl>
                                      </p:cBhvr>
                                      <p:to x="100000" y="90000"/>
                                    </p:animScale>
                                    <p:animScale>
                                      <p:cBhvr>
                                        <p:cTn id="107" dur="166" decel="50000">
                                          <p:stCondLst>
                                            <p:cond delay="1668"/>
                                          </p:stCondLst>
                                        </p:cTn>
                                        <p:tgtEl>
                                          <p:spTgt spid="17"/>
                                        </p:tgtEl>
                                      </p:cBhvr>
                                      <p:to x="100000" y="100000"/>
                                    </p:animScale>
                                    <p:animScale>
                                      <p:cBhvr>
                                        <p:cTn id="108" dur="26">
                                          <p:stCondLst>
                                            <p:cond delay="1808"/>
                                          </p:stCondLst>
                                        </p:cTn>
                                        <p:tgtEl>
                                          <p:spTgt spid="17"/>
                                        </p:tgtEl>
                                      </p:cBhvr>
                                      <p:to x="100000" y="95000"/>
                                    </p:animScale>
                                    <p:animScale>
                                      <p:cBhvr>
                                        <p:cTn id="109" dur="166" decel="50000">
                                          <p:stCondLst>
                                            <p:cond delay="1834"/>
                                          </p:stCondLst>
                                        </p:cTn>
                                        <p:tgtEl>
                                          <p:spTgt spid="17"/>
                                        </p:tgtEl>
                                      </p:cBhvr>
                                      <p:to x="100000" y="100000"/>
                                    </p:animScale>
                                    <p:set>
                                      <p:cBhvr>
                                        <p:cTn id="110" dur="1" fill="hold">
                                          <p:stCondLst>
                                            <p:cond delay="1999"/>
                                          </p:stCondLst>
                                        </p:cTn>
                                        <p:tgtEl>
                                          <p:spTgt spid="17"/>
                                        </p:tgtEl>
                                        <p:attrNameLst>
                                          <p:attrName>style.visibility</p:attrName>
                                        </p:attrNameLst>
                                      </p:cBhvr>
                                      <p:to>
                                        <p:strVal val="hidden"/>
                                      </p:to>
                                    </p:set>
                                  </p:childTnLst>
                                </p:cTn>
                              </p:par>
                              <p:par>
                                <p:cTn id="111" presetID="26" presetClass="exit" presetSubtype="0" fill="hold" nodeType="withEffect">
                                  <p:stCondLst>
                                    <p:cond delay="0"/>
                                  </p:stCondLst>
                                  <p:childTnLst>
                                    <p:animEffect transition="out" filter="wipe(down)">
                                      <p:cBhvr>
                                        <p:cTn id="112" dur="180" accel="50000">
                                          <p:stCondLst>
                                            <p:cond delay="1820"/>
                                          </p:stCondLst>
                                        </p:cTn>
                                        <p:tgtEl>
                                          <p:spTgt spid="23"/>
                                        </p:tgtEl>
                                      </p:cBhvr>
                                    </p:animEffect>
                                    <p:anim calcmode="lin" valueType="num">
                                      <p:cBhvr>
                                        <p:cTn id="113" dur="1822" tmFilter="0,0; 0.14,0.31; 0.43,0.73; 0.71,0.91; 1.0,1.0">
                                          <p:stCondLst>
                                            <p:cond delay="0"/>
                                          </p:stCondLst>
                                        </p:cTn>
                                        <p:tgtEl>
                                          <p:spTgt spid="23"/>
                                        </p:tgtEl>
                                        <p:attrNameLst>
                                          <p:attrName>ppt_x</p:attrName>
                                        </p:attrNameLst>
                                      </p:cBhvr>
                                      <p:tavLst>
                                        <p:tav tm="0">
                                          <p:val>
                                            <p:strVal val="ppt_x"/>
                                          </p:val>
                                        </p:tav>
                                        <p:tav tm="100000">
                                          <p:val>
                                            <p:strVal val="#ppt_x+0.25"/>
                                          </p:val>
                                        </p:tav>
                                      </p:tavLst>
                                    </p:anim>
                                    <p:anim calcmode="lin" valueType="num">
                                      <p:cBhvr>
                                        <p:cTn id="114" dur="178">
                                          <p:stCondLst>
                                            <p:cond delay="1822"/>
                                          </p:stCondLst>
                                        </p:cTn>
                                        <p:tgtEl>
                                          <p:spTgt spid="23"/>
                                        </p:tgtEl>
                                        <p:attrNameLst>
                                          <p:attrName>ppt_x</p:attrName>
                                        </p:attrNameLst>
                                      </p:cBhvr>
                                      <p:tavLst>
                                        <p:tav tm="0">
                                          <p:val>
                                            <p:strVal val="ppt_x"/>
                                          </p:val>
                                        </p:tav>
                                        <p:tav tm="100000">
                                          <p:val>
                                            <p:strVal val="ppt_x"/>
                                          </p:val>
                                        </p:tav>
                                      </p:tavLst>
                                    </p:anim>
                                    <p:anim calcmode="lin" valueType="num">
                                      <p:cBhvr>
                                        <p:cTn id="115" dur="664" tmFilter="0.0,0.0;0.25,0.07;0.50,0.2;0.75,0.467;1.0,1.0">
                                          <p:stCondLst>
                                            <p:cond delay="0"/>
                                          </p:stCondLst>
                                        </p:cTn>
                                        <p:tgtEl>
                                          <p:spTgt spid="2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16" dur="664" tmFilter="0, 0; 0.125,0.2665; 0.25,0.4; 0.375,0.465; 0.5,0.5;  0.625,0.535; 0.75,0.6; 0.875,0.7335; 1,1">
                                          <p:stCondLst>
                                            <p:cond delay="664"/>
                                          </p:stCondLst>
                                        </p:cTn>
                                        <p:tgtEl>
                                          <p:spTgt spid="2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7" dur="332" tmFilter="0, 0; 0.125,0.2665; 0.25,0.4; 0.375,0.465; 0.5,0.5;  0.625,0.535; 0.75,0.6; 0.875,0.7335; 1,1">
                                          <p:stCondLst>
                                            <p:cond delay="1324"/>
                                          </p:stCondLst>
                                        </p:cTn>
                                        <p:tgtEl>
                                          <p:spTgt spid="2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18" dur="164" tmFilter="0, 0; 0.125,0.2665; 0.25,0.4; 0.375,0.465; 0.5,0.5;  0.625,0.535; 0.75,0.6; 0.875,0.7335; 1,1">
                                          <p:stCondLst>
                                            <p:cond delay="1656"/>
                                          </p:stCondLst>
                                        </p:cTn>
                                        <p:tgtEl>
                                          <p:spTgt spid="2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19" dur="180" accel="50000">
                                          <p:stCondLst>
                                            <p:cond delay="1820"/>
                                          </p:stCondLst>
                                        </p:cTn>
                                        <p:tgtEl>
                                          <p:spTgt spid="23"/>
                                        </p:tgtEl>
                                        <p:attrNameLst>
                                          <p:attrName>ppt_y</p:attrName>
                                        </p:attrNameLst>
                                      </p:cBhvr>
                                      <p:tavLst>
                                        <p:tav tm="0">
                                          <p:val>
                                            <p:strVal val="ppt_y"/>
                                          </p:val>
                                        </p:tav>
                                        <p:tav tm="100000">
                                          <p:val>
                                            <p:strVal val="ppt_y+ppt_h"/>
                                          </p:val>
                                        </p:tav>
                                      </p:tavLst>
                                    </p:anim>
                                    <p:animScale>
                                      <p:cBhvr>
                                        <p:cTn id="120" dur="26">
                                          <p:stCondLst>
                                            <p:cond delay="620"/>
                                          </p:stCondLst>
                                        </p:cTn>
                                        <p:tgtEl>
                                          <p:spTgt spid="23"/>
                                        </p:tgtEl>
                                      </p:cBhvr>
                                      <p:to x="100000" y="60000"/>
                                    </p:animScale>
                                    <p:animScale>
                                      <p:cBhvr>
                                        <p:cTn id="121" dur="166" decel="50000">
                                          <p:stCondLst>
                                            <p:cond delay="646"/>
                                          </p:stCondLst>
                                        </p:cTn>
                                        <p:tgtEl>
                                          <p:spTgt spid="23"/>
                                        </p:tgtEl>
                                      </p:cBhvr>
                                      <p:to x="100000" y="100000"/>
                                    </p:animScale>
                                    <p:animScale>
                                      <p:cBhvr>
                                        <p:cTn id="122" dur="26">
                                          <p:stCondLst>
                                            <p:cond delay="1312"/>
                                          </p:stCondLst>
                                        </p:cTn>
                                        <p:tgtEl>
                                          <p:spTgt spid="23"/>
                                        </p:tgtEl>
                                      </p:cBhvr>
                                      <p:to x="100000" y="80000"/>
                                    </p:animScale>
                                    <p:animScale>
                                      <p:cBhvr>
                                        <p:cTn id="123" dur="166" decel="50000">
                                          <p:stCondLst>
                                            <p:cond delay="1338"/>
                                          </p:stCondLst>
                                        </p:cTn>
                                        <p:tgtEl>
                                          <p:spTgt spid="23"/>
                                        </p:tgtEl>
                                      </p:cBhvr>
                                      <p:to x="100000" y="100000"/>
                                    </p:animScale>
                                    <p:animScale>
                                      <p:cBhvr>
                                        <p:cTn id="124" dur="26">
                                          <p:stCondLst>
                                            <p:cond delay="1642"/>
                                          </p:stCondLst>
                                        </p:cTn>
                                        <p:tgtEl>
                                          <p:spTgt spid="23"/>
                                        </p:tgtEl>
                                      </p:cBhvr>
                                      <p:to x="100000" y="90000"/>
                                    </p:animScale>
                                    <p:animScale>
                                      <p:cBhvr>
                                        <p:cTn id="125" dur="166" decel="50000">
                                          <p:stCondLst>
                                            <p:cond delay="1668"/>
                                          </p:stCondLst>
                                        </p:cTn>
                                        <p:tgtEl>
                                          <p:spTgt spid="23"/>
                                        </p:tgtEl>
                                      </p:cBhvr>
                                      <p:to x="100000" y="100000"/>
                                    </p:animScale>
                                    <p:animScale>
                                      <p:cBhvr>
                                        <p:cTn id="126" dur="26">
                                          <p:stCondLst>
                                            <p:cond delay="1808"/>
                                          </p:stCondLst>
                                        </p:cTn>
                                        <p:tgtEl>
                                          <p:spTgt spid="23"/>
                                        </p:tgtEl>
                                      </p:cBhvr>
                                      <p:to x="100000" y="95000"/>
                                    </p:animScale>
                                    <p:animScale>
                                      <p:cBhvr>
                                        <p:cTn id="127" dur="166" decel="50000">
                                          <p:stCondLst>
                                            <p:cond delay="1834"/>
                                          </p:stCondLst>
                                        </p:cTn>
                                        <p:tgtEl>
                                          <p:spTgt spid="23"/>
                                        </p:tgtEl>
                                      </p:cBhvr>
                                      <p:to x="100000" y="100000"/>
                                    </p:animScale>
                                    <p:set>
                                      <p:cBhvr>
                                        <p:cTn id="128" dur="1" fill="hold">
                                          <p:stCondLst>
                                            <p:cond delay="1999"/>
                                          </p:stCondLst>
                                        </p:cTn>
                                        <p:tgtEl>
                                          <p:spTgt spid="23"/>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query systems</a:t>
            </a:r>
          </a:p>
        </p:txBody>
      </p:sp>
      <p:sp>
        <p:nvSpPr>
          <p:cNvPr id="4" name="Foliennummernplatzhalter 3"/>
          <p:cNvSpPr>
            <a:spLocks noGrp="1"/>
          </p:cNvSpPr>
          <p:nvPr>
            <p:ph type="sldNum" sz="quarter" idx="12"/>
          </p:nvPr>
        </p:nvSpPr>
        <p:spPr/>
        <p:txBody>
          <a:bodyPr/>
          <a:lstStyle/>
          <a:p>
            <a:fld id="{6C6AE60A-B69C-4790-82F7-3882EDF23186}" type="slidenum">
              <a:rPr lang="de-DE" smtClean="0"/>
              <a:t>88</a:t>
            </a:fld>
            <a:endParaRPr lang="de-DE"/>
          </a:p>
        </p:txBody>
      </p:sp>
      <p:pic>
        <p:nvPicPr>
          <p:cNvPr id="2052" name="Picture 4" descr="[COSMAS-II-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492896"/>
            <a:ext cx="3810000" cy="32004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S Open Corpus Workbench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700808"/>
            <a:ext cx="3448050" cy="104775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967" y="3641855"/>
            <a:ext cx="3756273" cy="758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9" descr="Back Ho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1" descr="Back Hom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3" descr="Back Hom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3"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208" y="5410480"/>
            <a:ext cx="17907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descr="https://nlp.fi.muni.cz/trac/noske/attachment/wiki/WikiStart/noske.png?format=raw"/>
          <p:cNvPicPr>
            <a:picLocks noChangeAspect="1" noChangeArrowheads="1"/>
          </p:cNvPicPr>
          <p:nvPr/>
        </p:nvPicPr>
        <p:blipFill rotWithShape="1">
          <a:blip r:embed="rId6">
            <a:extLst>
              <a:ext uri="{28A0092B-C50C-407E-A947-70E740481C1C}">
                <a14:useLocalDpi xmlns:a14="http://schemas.microsoft.com/office/drawing/2010/main" val="0"/>
              </a:ext>
            </a:extLst>
          </a:blip>
          <a:srcRect r="69917" b="90606"/>
          <a:stretch/>
        </p:blipFill>
        <p:spPr bwMode="auto">
          <a:xfrm>
            <a:off x="4032349" y="5477957"/>
            <a:ext cx="2143345" cy="541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628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Anatomy of a corpus</a:t>
            </a:r>
          </a:p>
        </p:txBody>
      </p:sp>
      <p:sp>
        <p:nvSpPr>
          <p:cNvPr id="3" name="Inhaltsplatzhalter 2"/>
          <p:cNvSpPr>
            <a:spLocks noGrp="1"/>
          </p:cNvSpPr>
          <p:nvPr>
            <p:ph idx="1"/>
          </p:nvPr>
        </p:nvSpPr>
        <p:spPr/>
        <p:txBody>
          <a:bodyPr>
            <a:normAutofit/>
          </a:bodyPr>
          <a:lstStyle/>
          <a:p>
            <a:pPr marL="0" indent="0">
              <a:buNone/>
            </a:pPr>
            <a:r>
              <a:rPr lang="de-DE" sz="2800" b="1"/>
              <a:t>Halo i bims ein Beispiel-Korpustext</a:t>
            </a:r>
          </a:p>
          <a:p>
            <a:pPr marL="0" indent="0">
              <a:buNone/>
            </a:pPr>
            <a:endParaRPr lang="de-DE" sz="2800"/>
          </a:p>
          <a:p>
            <a:pPr marL="0" indent="0">
              <a:buNone/>
            </a:pPr>
            <a:r>
              <a:rPr lang="de-DE" sz="2800"/>
              <a:t>Ich bin ein Korpustext. Jedes Korpus beginnt mit Texten, und manche enden hier auch: Einige Korpora bestehen lediglich aus Rohtexten. Andere Korpora sind mit zusätzlichen Informationen angereichert, sogenannten Annotationen. So sind in vielen Korpora die Wortarten annotiert. Auch sind viele Korpora auf ihre Grundform (Lemma) hin getaggt.</a:t>
            </a:r>
          </a:p>
        </p:txBody>
      </p:sp>
    </p:spTree>
    <p:extLst>
      <p:ext uri="{BB962C8B-B14F-4D97-AF65-F5344CB8AC3E}">
        <p14:creationId xmlns:p14="http://schemas.microsoft.com/office/powerpoint/2010/main" val="19887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Corpora as time machines</a:t>
            </a:r>
          </a:p>
        </p:txBody>
      </p:sp>
      <p:sp>
        <p:nvSpPr>
          <p:cNvPr id="3" name="Inhaltsplatzhalter 2"/>
          <p:cNvSpPr>
            <a:spLocks noGrp="1"/>
          </p:cNvSpPr>
          <p:nvPr>
            <p:ph idx="1"/>
          </p:nvPr>
        </p:nvSpPr>
        <p:spPr/>
        <p:txBody>
          <a:bodyPr>
            <a:noAutofit/>
          </a:bodyPr>
          <a:lstStyle/>
          <a:p>
            <a:pPr marL="0" indent="0">
              <a:spcBef>
                <a:spcPts val="0"/>
              </a:spcBef>
              <a:buNone/>
            </a:pPr>
            <a:r>
              <a:rPr lang="de-DE" sz="1800" b="1"/>
              <a:t>Frag.  Warumb haben die Weiber laenger Haar/ dann</a:t>
            </a:r>
          </a:p>
          <a:p>
            <a:pPr marL="0" indent="0">
              <a:spcBef>
                <a:spcPts val="0"/>
              </a:spcBef>
              <a:buNone/>
            </a:pPr>
            <a:r>
              <a:rPr lang="de-DE" sz="1800" b="1"/>
              <a:t>die Maenner?</a:t>
            </a:r>
          </a:p>
          <a:p>
            <a:pPr marL="0" indent="0">
              <a:spcBef>
                <a:spcPts val="0"/>
              </a:spcBef>
              <a:buNone/>
            </a:pPr>
            <a:endParaRPr lang="de-DE" sz="1400"/>
          </a:p>
          <a:p>
            <a:pPr marL="0" indent="0">
              <a:spcBef>
                <a:spcPts val="0"/>
              </a:spcBef>
              <a:buNone/>
            </a:pPr>
            <a:r>
              <a:rPr lang="de-DE" sz="1800"/>
              <a:t> Antwort.  Dieweil die Weiber mehr </a:t>
            </a:r>
            <a:r>
              <a:rPr lang="de-DE" sz="1800" b="1">
                <a:solidFill>
                  <a:srgbClr val="FF0000"/>
                </a:solidFill>
              </a:rPr>
              <a:t>feuchtiger</a:t>
            </a:r>
          </a:p>
          <a:p>
            <a:pPr marL="0" indent="0">
              <a:spcBef>
                <a:spcPts val="0"/>
              </a:spcBef>
              <a:buNone/>
            </a:pPr>
            <a:r>
              <a:rPr lang="de-DE" sz="1800"/>
              <a:t>Natur sind/ dann die Maenner/ sind auch </a:t>
            </a:r>
            <a:r>
              <a:rPr lang="de-DE" sz="1800" b="1">
                <a:solidFill>
                  <a:srgbClr val="FF0000"/>
                </a:solidFill>
              </a:rPr>
              <a:t>schnupffiger </a:t>
            </a:r>
          </a:p>
          <a:p>
            <a:pPr marL="0" indent="0">
              <a:spcBef>
                <a:spcPts val="0"/>
              </a:spcBef>
              <a:buNone/>
            </a:pPr>
            <a:r>
              <a:rPr lang="de-DE" sz="1800"/>
              <a:t>vnd fluessiger/ daher in jhnen mehr </a:t>
            </a:r>
            <a:r>
              <a:rPr lang="de-DE" sz="1800" b="1">
                <a:solidFill>
                  <a:srgbClr val="FF0000"/>
                </a:solidFill>
              </a:rPr>
              <a:t>Saamens</a:t>
            </a:r>
            <a:r>
              <a:rPr lang="de-DE" sz="1800">
                <a:solidFill>
                  <a:srgbClr val="FF0000"/>
                </a:solidFill>
              </a:rPr>
              <a:t> </a:t>
            </a:r>
            <a:r>
              <a:rPr lang="de-DE" sz="1800"/>
              <a:t>der</a:t>
            </a:r>
          </a:p>
          <a:p>
            <a:pPr marL="0" indent="0">
              <a:spcBef>
                <a:spcPts val="0"/>
              </a:spcBef>
              <a:buNone/>
            </a:pPr>
            <a:r>
              <a:rPr lang="de-DE" sz="1800"/>
              <a:t>Haar ist/ vnd folget endlich darauss die Laenge der</a:t>
            </a:r>
          </a:p>
          <a:p>
            <a:pPr marL="0" indent="0">
              <a:spcBef>
                <a:spcPts val="0"/>
              </a:spcBef>
              <a:buNone/>
            </a:pPr>
            <a:r>
              <a:rPr lang="de-DE" sz="1800"/>
              <a:t>Haar/ vnd darmit wird auch die Materi des Hirns</a:t>
            </a:r>
          </a:p>
          <a:p>
            <a:pPr marL="0" indent="0">
              <a:spcBef>
                <a:spcPts val="0"/>
              </a:spcBef>
              <a:buNone/>
            </a:pPr>
            <a:r>
              <a:rPr lang="de-DE" sz="1800" b="1">
                <a:solidFill>
                  <a:srgbClr val="FF0000"/>
                </a:solidFill>
              </a:rPr>
              <a:t>ueberfluessiger</a:t>
            </a:r>
            <a:r>
              <a:rPr lang="de-DE" sz="1800">
                <a:solidFill>
                  <a:srgbClr val="FF0000"/>
                </a:solidFill>
              </a:rPr>
              <a:t> </a:t>
            </a:r>
            <a:r>
              <a:rPr lang="de-DE" sz="1800"/>
              <a:t>von den jnnerlichen Gliedmassen/ sonderlich </a:t>
            </a:r>
          </a:p>
          <a:p>
            <a:pPr marL="0" indent="0">
              <a:spcBef>
                <a:spcPts val="0"/>
              </a:spcBef>
              <a:buNone/>
            </a:pPr>
            <a:r>
              <a:rPr lang="de-DE" sz="1800"/>
              <a:t>aber in der Weiber Vierwochenzeit/ dieweil</a:t>
            </a:r>
          </a:p>
          <a:p>
            <a:pPr marL="0" indent="0">
              <a:spcBef>
                <a:spcPts val="0"/>
              </a:spcBef>
              <a:buNone/>
            </a:pPr>
            <a:r>
              <a:rPr lang="de-DE" sz="1800"/>
              <a:t>alssdann das Wesen auffsteiget/ dardurch die Feuchtigkeit </a:t>
            </a:r>
          </a:p>
          <a:p>
            <a:pPr marL="0" indent="0">
              <a:spcBef>
                <a:spcPts val="0"/>
              </a:spcBef>
              <a:buNone/>
            </a:pPr>
            <a:r>
              <a:rPr lang="de-DE" sz="1800"/>
              <a:t>der Haar gemehret wird/ wie solches Albertus</a:t>
            </a:r>
          </a:p>
          <a:p>
            <a:pPr marL="0" indent="0">
              <a:spcBef>
                <a:spcPts val="0"/>
              </a:spcBef>
              <a:buNone/>
            </a:pPr>
            <a:r>
              <a:rPr lang="de-DE" sz="1800"/>
              <a:t>meldet.  </a:t>
            </a:r>
            <a:r>
              <a:rPr lang="de-DE" sz="1800" b="1">
                <a:solidFill>
                  <a:srgbClr val="FF0000"/>
                </a:solidFill>
              </a:rPr>
              <a:t>Sagt auch</a:t>
            </a:r>
            <a:r>
              <a:rPr lang="de-DE" sz="1800"/>
              <a:t>/ dass/ wo eines Weibs (die jhre</a:t>
            </a:r>
          </a:p>
          <a:p>
            <a:pPr marL="0" indent="0">
              <a:spcBef>
                <a:spcPts val="0"/>
              </a:spcBef>
              <a:buNone/>
            </a:pPr>
            <a:r>
              <a:rPr lang="de-DE" sz="1800"/>
              <a:t>Zeit hat) Haupthaar vnder den Mist gelegt werde/ </a:t>
            </a:r>
          </a:p>
          <a:p>
            <a:pPr marL="0" indent="0">
              <a:spcBef>
                <a:spcPts val="0"/>
              </a:spcBef>
              <a:buNone/>
            </a:pPr>
            <a:r>
              <a:rPr lang="de-DE" sz="1800"/>
              <a:t>soll darauss </a:t>
            </a:r>
            <a:r>
              <a:rPr lang="de-DE" sz="1800" b="1">
                <a:solidFill>
                  <a:srgbClr val="FF0000"/>
                </a:solidFill>
              </a:rPr>
              <a:t>ein gifftige Schlange</a:t>
            </a:r>
            <a:r>
              <a:rPr lang="de-DE" sz="1800"/>
              <a:t> erwachsen. </a:t>
            </a:r>
          </a:p>
          <a:p>
            <a:pPr marL="0" indent="0">
              <a:spcBef>
                <a:spcPts val="0"/>
              </a:spcBef>
              <a:buNone/>
            </a:pPr>
            <a:r>
              <a:rPr lang="de-DE" sz="1800"/>
              <a:t>   Zum andern gibt man diese Antwort. Dieweil</a:t>
            </a:r>
          </a:p>
          <a:p>
            <a:pPr marL="0" indent="0">
              <a:spcBef>
                <a:spcPts val="0"/>
              </a:spcBef>
              <a:buNone/>
            </a:pPr>
            <a:r>
              <a:rPr lang="de-DE" sz="1800"/>
              <a:t>die Weiber </a:t>
            </a:r>
            <a:r>
              <a:rPr lang="de-DE" sz="1800" b="1">
                <a:solidFill>
                  <a:srgbClr val="FF0000"/>
                </a:solidFill>
              </a:rPr>
              <a:t>keine Baert</a:t>
            </a:r>
            <a:r>
              <a:rPr lang="de-DE" sz="1800"/>
              <a:t> haben/ vnd dass also die Natur </a:t>
            </a:r>
          </a:p>
          <a:p>
            <a:pPr marL="0" indent="0">
              <a:spcBef>
                <a:spcPts val="0"/>
              </a:spcBef>
              <a:buNone/>
            </a:pPr>
            <a:r>
              <a:rPr lang="de-DE" sz="1800"/>
              <a:t>vnd Zeug des Barts zu dem Wesen der Haupthaar </a:t>
            </a:r>
          </a:p>
          <a:p>
            <a:pPr marL="0" indent="0">
              <a:spcBef>
                <a:spcPts val="0"/>
              </a:spcBef>
              <a:buNone/>
            </a:pPr>
            <a:r>
              <a:rPr lang="de-DE" sz="1800"/>
              <a:t>komme/ auch dieselbige vollstrecke. </a:t>
            </a:r>
          </a:p>
          <a:p>
            <a:pPr marL="0" indent="0">
              <a:spcBef>
                <a:spcPts val="0"/>
              </a:spcBef>
              <a:buNone/>
            </a:pPr>
            <a:endParaRPr lang="de-DE" sz="1800"/>
          </a:p>
        </p:txBody>
      </p:sp>
      <p:sp>
        <p:nvSpPr>
          <p:cNvPr id="5" name="Foliennummernplatzhalter 4"/>
          <p:cNvSpPr>
            <a:spLocks noGrp="1"/>
          </p:cNvSpPr>
          <p:nvPr>
            <p:ph type="sldNum" sz="quarter" idx="12"/>
          </p:nvPr>
        </p:nvSpPr>
        <p:spPr/>
        <p:txBody>
          <a:bodyPr/>
          <a:lstStyle/>
          <a:p>
            <a:fld id="{6C6AE60A-B69C-4790-82F7-3882EDF23186}" type="slidenum">
              <a:rPr lang="de-DE" smtClean="0"/>
              <a:t>9</a:t>
            </a:fld>
            <a:endParaRPr lang="de-DE"/>
          </a:p>
        </p:txBody>
      </p:sp>
    </p:spTree>
    <p:extLst>
      <p:ext uri="{BB962C8B-B14F-4D97-AF65-F5344CB8AC3E}">
        <p14:creationId xmlns:p14="http://schemas.microsoft.com/office/powerpoint/2010/main" val="36047307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Anatomy of a corpus</a:t>
            </a:r>
          </a:p>
        </p:txBody>
      </p:sp>
      <p:sp>
        <p:nvSpPr>
          <p:cNvPr id="3" name="Inhaltsplatzhalter 2"/>
          <p:cNvSpPr>
            <a:spLocks noGrp="1"/>
          </p:cNvSpPr>
          <p:nvPr>
            <p:ph idx="1"/>
          </p:nvPr>
        </p:nvSpPr>
        <p:spPr/>
        <p:txBody>
          <a:bodyPr>
            <a:noAutofit/>
          </a:bodyPr>
          <a:lstStyle/>
          <a:p>
            <a:pPr marL="0" indent="0">
              <a:buNone/>
            </a:pPr>
            <a:r>
              <a:rPr lang="de-DE" sz="2800">
                <a:solidFill>
                  <a:schemeClr val="accent6">
                    <a:lumMod val="75000"/>
                  </a:schemeClr>
                </a:solidFill>
              </a:rPr>
              <a:t>&lt;header&gt;</a:t>
            </a:r>
            <a:r>
              <a:rPr lang="de-DE" sz="2800"/>
              <a:t>Halo/</a:t>
            </a:r>
            <a:r>
              <a:rPr lang="de-DE" sz="2800">
                <a:solidFill>
                  <a:srgbClr val="FF0000"/>
                </a:solidFill>
              </a:rPr>
              <a:t>NN</a:t>
            </a:r>
            <a:r>
              <a:rPr lang="de-DE" sz="2800"/>
              <a:t>/&lt;</a:t>
            </a:r>
            <a:r>
              <a:rPr lang="de-DE" sz="2800">
                <a:solidFill>
                  <a:srgbClr val="00B0F0"/>
                </a:solidFill>
              </a:rPr>
              <a:t>unknown</a:t>
            </a:r>
            <a:r>
              <a:rPr lang="de-DE" sz="2800"/>
              <a:t>&gt; i/</a:t>
            </a:r>
            <a:r>
              <a:rPr lang="de-DE" sz="2800">
                <a:solidFill>
                  <a:srgbClr val="FF0000"/>
                </a:solidFill>
              </a:rPr>
              <a:t>FM</a:t>
            </a:r>
            <a:r>
              <a:rPr lang="de-DE" sz="2800"/>
              <a:t>/</a:t>
            </a:r>
            <a:r>
              <a:rPr lang="de-DE" sz="2800">
                <a:solidFill>
                  <a:srgbClr val="00B0F0"/>
                </a:solidFill>
              </a:rPr>
              <a:t>i</a:t>
            </a:r>
            <a:r>
              <a:rPr lang="de-DE" sz="2800"/>
              <a:t> bims/</a:t>
            </a:r>
            <a:r>
              <a:rPr lang="de-DE" sz="2800">
                <a:solidFill>
                  <a:srgbClr val="FF0000"/>
                </a:solidFill>
              </a:rPr>
              <a:t>VVIMP</a:t>
            </a:r>
            <a:r>
              <a:rPr lang="de-DE" sz="2800"/>
              <a:t>/</a:t>
            </a:r>
            <a:r>
              <a:rPr lang="de-DE" sz="2800">
                <a:solidFill>
                  <a:srgbClr val="00B0F0"/>
                </a:solidFill>
              </a:rPr>
              <a:t>bimsen</a:t>
            </a:r>
            <a:r>
              <a:rPr lang="de-DE" sz="2800"/>
              <a:t> ein/</a:t>
            </a:r>
            <a:r>
              <a:rPr lang="de-DE" sz="2800">
                <a:solidFill>
                  <a:srgbClr val="FF0000"/>
                </a:solidFill>
              </a:rPr>
              <a:t>ART</a:t>
            </a:r>
            <a:r>
              <a:rPr lang="de-DE" sz="2800"/>
              <a:t>/</a:t>
            </a:r>
            <a:r>
              <a:rPr lang="de-DE" sz="2800">
                <a:solidFill>
                  <a:srgbClr val="00B0F0"/>
                </a:solidFill>
              </a:rPr>
              <a:t>eine</a:t>
            </a:r>
            <a:r>
              <a:rPr lang="de-DE" sz="2800"/>
              <a:t> Beispiel-Korpustext/</a:t>
            </a:r>
            <a:r>
              <a:rPr lang="de-DE" sz="2800">
                <a:solidFill>
                  <a:srgbClr val="FF0000"/>
                </a:solidFill>
              </a:rPr>
              <a:t>NN</a:t>
            </a:r>
            <a:r>
              <a:rPr lang="de-DE" sz="2800"/>
              <a:t>/&lt;</a:t>
            </a:r>
            <a:r>
              <a:rPr lang="de-DE" sz="2800">
                <a:solidFill>
                  <a:srgbClr val="00B0F0"/>
                </a:solidFill>
              </a:rPr>
              <a:t>unknown</a:t>
            </a:r>
            <a:r>
              <a:rPr lang="de-DE" sz="2800"/>
              <a:t>&gt; </a:t>
            </a:r>
            <a:r>
              <a:rPr lang="de-DE" sz="2800">
                <a:solidFill>
                  <a:schemeClr val="accent6">
                    <a:lumMod val="75000"/>
                  </a:schemeClr>
                </a:solidFill>
              </a:rPr>
              <a:t>&lt;/header&gt;</a:t>
            </a:r>
          </a:p>
          <a:p>
            <a:pPr marL="0" indent="0">
              <a:buNone/>
            </a:pPr>
            <a:endParaRPr lang="de-DE" sz="2800"/>
          </a:p>
          <a:p>
            <a:pPr marL="0" indent="0">
              <a:buNone/>
            </a:pPr>
            <a:r>
              <a:rPr lang="de-DE" sz="2800"/>
              <a:t>Ich/</a:t>
            </a:r>
            <a:r>
              <a:rPr lang="de-DE" sz="2800">
                <a:solidFill>
                  <a:srgbClr val="FF0000"/>
                </a:solidFill>
              </a:rPr>
              <a:t>PPER</a:t>
            </a:r>
            <a:r>
              <a:rPr lang="de-DE" sz="2800"/>
              <a:t>/</a:t>
            </a:r>
            <a:r>
              <a:rPr lang="de-DE" sz="2800">
                <a:solidFill>
                  <a:srgbClr val="00B0F0"/>
                </a:solidFill>
              </a:rPr>
              <a:t>ich</a:t>
            </a:r>
            <a:r>
              <a:rPr lang="de-DE" sz="2800"/>
              <a:t> bin/</a:t>
            </a:r>
            <a:r>
              <a:rPr lang="de-DE" sz="2800">
                <a:solidFill>
                  <a:srgbClr val="FF0000"/>
                </a:solidFill>
              </a:rPr>
              <a:t>VAFIN</a:t>
            </a:r>
            <a:r>
              <a:rPr lang="de-DE" sz="2800"/>
              <a:t>/</a:t>
            </a:r>
            <a:r>
              <a:rPr lang="de-DE" sz="2800">
                <a:solidFill>
                  <a:srgbClr val="00B0F0"/>
                </a:solidFill>
              </a:rPr>
              <a:t>sein</a:t>
            </a:r>
            <a:r>
              <a:rPr lang="de-DE" sz="2800"/>
              <a:t> ein/</a:t>
            </a:r>
            <a:r>
              <a:rPr lang="de-DE" sz="2800">
                <a:solidFill>
                  <a:srgbClr val="FF0000"/>
                </a:solidFill>
              </a:rPr>
              <a:t>ART</a:t>
            </a:r>
            <a:r>
              <a:rPr lang="de-DE" sz="2800"/>
              <a:t>/</a:t>
            </a:r>
            <a:r>
              <a:rPr lang="de-DE" sz="2800">
                <a:solidFill>
                  <a:srgbClr val="00B0F0"/>
                </a:solidFill>
              </a:rPr>
              <a:t>eine</a:t>
            </a:r>
            <a:r>
              <a:rPr lang="de-DE" sz="2800"/>
              <a:t> Korpustext/</a:t>
            </a:r>
            <a:r>
              <a:rPr lang="de-DE" sz="2800">
                <a:solidFill>
                  <a:srgbClr val="FF0000"/>
                </a:solidFill>
              </a:rPr>
              <a:t>NN</a:t>
            </a:r>
            <a:r>
              <a:rPr lang="de-DE" sz="2800"/>
              <a:t>/&lt;</a:t>
            </a:r>
            <a:r>
              <a:rPr lang="de-DE" sz="2800">
                <a:solidFill>
                  <a:srgbClr val="00B0F0"/>
                </a:solidFill>
              </a:rPr>
              <a:t>unknown</a:t>
            </a:r>
            <a:r>
              <a:rPr lang="de-DE" sz="2800"/>
              <a:t>&gt; ./$./. Jedes/</a:t>
            </a:r>
            <a:r>
              <a:rPr lang="de-DE" sz="2800">
                <a:solidFill>
                  <a:srgbClr val="FF0000"/>
                </a:solidFill>
              </a:rPr>
              <a:t>PIAT</a:t>
            </a:r>
            <a:r>
              <a:rPr lang="de-DE" sz="2800"/>
              <a:t>/</a:t>
            </a:r>
            <a:r>
              <a:rPr lang="de-DE" sz="2800">
                <a:solidFill>
                  <a:srgbClr val="00B0F0"/>
                </a:solidFill>
              </a:rPr>
              <a:t>jede </a:t>
            </a:r>
            <a:r>
              <a:rPr lang="de-DE" sz="2800"/>
              <a:t>Korpus/</a:t>
            </a:r>
            <a:r>
              <a:rPr lang="de-DE" sz="2800">
                <a:solidFill>
                  <a:srgbClr val="FF0000"/>
                </a:solidFill>
              </a:rPr>
              <a:t>NN</a:t>
            </a:r>
            <a:r>
              <a:rPr lang="de-DE" sz="2800"/>
              <a:t>/</a:t>
            </a:r>
            <a:r>
              <a:rPr lang="de-DE" sz="2800">
                <a:solidFill>
                  <a:srgbClr val="00B0F0"/>
                </a:solidFill>
              </a:rPr>
              <a:t>Korpus</a:t>
            </a:r>
            <a:r>
              <a:rPr lang="de-DE" sz="2800"/>
              <a:t> beginnt/</a:t>
            </a:r>
            <a:r>
              <a:rPr lang="de-DE" sz="2800">
                <a:solidFill>
                  <a:srgbClr val="FF0000"/>
                </a:solidFill>
              </a:rPr>
              <a:t>VVFIN</a:t>
            </a:r>
            <a:r>
              <a:rPr lang="de-DE" sz="2800"/>
              <a:t>/</a:t>
            </a:r>
            <a:r>
              <a:rPr lang="de-DE" sz="2800">
                <a:solidFill>
                  <a:srgbClr val="00B0F0"/>
                </a:solidFill>
              </a:rPr>
              <a:t>beginnen</a:t>
            </a:r>
            <a:r>
              <a:rPr lang="de-DE" sz="2800"/>
              <a:t> mit/</a:t>
            </a:r>
            <a:r>
              <a:rPr lang="de-DE" sz="2800">
                <a:solidFill>
                  <a:srgbClr val="FF0000"/>
                </a:solidFill>
              </a:rPr>
              <a:t>APPR</a:t>
            </a:r>
            <a:r>
              <a:rPr lang="de-DE" sz="2800"/>
              <a:t>/</a:t>
            </a:r>
            <a:r>
              <a:rPr lang="de-DE" sz="2800">
                <a:solidFill>
                  <a:srgbClr val="00B0F0"/>
                </a:solidFill>
              </a:rPr>
              <a:t>mit</a:t>
            </a:r>
            <a:r>
              <a:rPr lang="de-DE" sz="2800"/>
              <a:t> Texten/</a:t>
            </a:r>
            <a:r>
              <a:rPr lang="de-DE" sz="2800">
                <a:solidFill>
                  <a:srgbClr val="FF0000"/>
                </a:solidFill>
              </a:rPr>
              <a:t>NN</a:t>
            </a:r>
            <a:r>
              <a:rPr lang="de-DE" sz="2800"/>
              <a:t>/</a:t>
            </a:r>
            <a:r>
              <a:rPr lang="de-DE" sz="2800">
                <a:solidFill>
                  <a:srgbClr val="00B0F0"/>
                </a:solidFill>
              </a:rPr>
              <a:t>Text|Texten</a:t>
            </a:r>
            <a:r>
              <a:rPr lang="de-DE" sz="2800"/>
              <a:t> ,/</a:t>
            </a:r>
            <a:r>
              <a:rPr lang="de-DE" sz="2800">
                <a:solidFill>
                  <a:srgbClr val="FF0000"/>
                </a:solidFill>
              </a:rPr>
              <a:t>$</a:t>
            </a:r>
            <a:r>
              <a:rPr lang="de-DE" sz="2800"/>
              <a:t>,/, und/</a:t>
            </a:r>
            <a:r>
              <a:rPr lang="de-DE" sz="2800">
                <a:solidFill>
                  <a:srgbClr val="FF0000"/>
                </a:solidFill>
              </a:rPr>
              <a:t>KON</a:t>
            </a:r>
            <a:r>
              <a:rPr lang="de-DE" sz="2800"/>
              <a:t>/</a:t>
            </a:r>
            <a:r>
              <a:rPr lang="de-DE" sz="2800">
                <a:solidFill>
                  <a:srgbClr val="00B0F0"/>
                </a:solidFill>
              </a:rPr>
              <a:t>und </a:t>
            </a:r>
            <a:r>
              <a:rPr lang="de-DE" sz="2800"/>
              <a:t>manche/</a:t>
            </a:r>
            <a:r>
              <a:rPr lang="de-DE" sz="2800">
                <a:solidFill>
                  <a:srgbClr val="FF0000"/>
                </a:solidFill>
              </a:rPr>
              <a:t>PIS</a:t>
            </a:r>
            <a:r>
              <a:rPr lang="de-DE" sz="2800"/>
              <a:t>/</a:t>
            </a:r>
            <a:r>
              <a:rPr lang="de-DE" sz="2800">
                <a:solidFill>
                  <a:srgbClr val="00B0F0"/>
                </a:solidFill>
              </a:rPr>
              <a:t>manche </a:t>
            </a:r>
            <a:r>
              <a:rPr lang="de-DE" sz="2800"/>
              <a:t>enden/</a:t>
            </a:r>
            <a:r>
              <a:rPr lang="de-DE" sz="2800">
                <a:solidFill>
                  <a:srgbClr val="FF0000"/>
                </a:solidFill>
              </a:rPr>
              <a:t>VVFIN</a:t>
            </a:r>
            <a:r>
              <a:rPr lang="de-DE" sz="2800"/>
              <a:t>/</a:t>
            </a:r>
            <a:r>
              <a:rPr lang="de-DE" sz="2800">
                <a:solidFill>
                  <a:srgbClr val="00B0F0"/>
                </a:solidFill>
              </a:rPr>
              <a:t>enden</a:t>
            </a:r>
            <a:r>
              <a:rPr lang="de-DE" sz="2800"/>
              <a:t> hier/</a:t>
            </a:r>
            <a:r>
              <a:rPr lang="de-DE" sz="2800">
                <a:solidFill>
                  <a:srgbClr val="FF0000"/>
                </a:solidFill>
              </a:rPr>
              <a:t>ADV</a:t>
            </a:r>
            <a:r>
              <a:rPr lang="de-DE" sz="2800"/>
              <a:t>/</a:t>
            </a:r>
            <a:r>
              <a:rPr lang="de-DE" sz="2800">
                <a:solidFill>
                  <a:srgbClr val="00B0F0"/>
                </a:solidFill>
              </a:rPr>
              <a:t>hier</a:t>
            </a:r>
            <a:r>
              <a:rPr lang="de-DE" sz="2800"/>
              <a:t> auch/</a:t>
            </a:r>
            <a:r>
              <a:rPr lang="de-DE" sz="2800">
                <a:solidFill>
                  <a:srgbClr val="FF0000"/>
                </a:solidFill>
              </a:rPr>
              <a:t>ADV</a:t>
            </a:r>
            <a:r>
              <a:rPr lang="de-DE" sz="2800"/>
              <a:t>/</a:t>
            </a:r>
            <a:r>
              <a:rPr lang="de-DE" sz="2800">
                <a:solidFill>
                  <a:srgbClr val="00B0F0"/>
                </a:solidFill>
              </a:rPr>
              <a:t>auch</a:t>
            </a:r>
          </a:p>
        </p:txBody>
      </p:sp>
    </p:spTree>
    <p:extLst>
      <p:ext uri="{BB962C8B-B14F-4D97-AF65-F5344CB8AC3E}">
        <p14:creationId xmlns:p14="http://schemas.microsoft.com/office/powerpoint/2010/main" val="22920966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Corpus and query system</a:t>
            </a:r>
          </a:p>
        </p:txBody>
      </p:sp>
      <p:sp>
        <p:nvSpPr>
          <p:cNvPr id="4" name="Foliennummernplatzhalter 3"/>
          <p:cNvSpPr>
            <a:spLocks noGrp="1"/>
          </p:cNvSpPr>
          <p:nvPr>
            <p:ph type="sldNum" sz="quarter" idx="12"/>
          </p:nvPr>
        </p:nvSpPr>
        <p:spPr/>
        <p:txBody>
          <a:bodyPr/>
          <a:lstStyle/>
          <a:p>
            <a:fld id="{6C6AE60A-B69C-4790-82F7-3882EDF23186}" type="slidenum">
              <a:rPr lang="de-DE" smtClean="0"/>
              <a:t>91</a:t>
            </a:fld>
            <a:endParaRPr lang="de-DE"/>
          </a:p>
        </p:txBody>
      </p:sp>
      <p:pic>
        <p:nvPicPr>
          <p:cNvPr id="7" name="Grafik 6"/>
          <p:cNvPicPr>
            <a:picLocks noChangeAspect="1"/>
          </p:cNvPicPr>
          <p:nvPr/>
        </p:nvPicPr>
        <p:blipFill>
          <a:blip r:embed="rId2"/>
          <a:stretch>
            <a:fillRect/>
          </a:stretch>
        </p:blipFill>
        <p:spPr>
          <a:xfrm>
            <a:off x="-14824" y="2923530"/>
            <a:ext cx="3178696" cy="3934470"/>
          </a:xfrm>
          <a:prstGeom prst="rect">
            <a:avLst/>
          </a:prstGeom>
        </p:spPr>
      </p:pic>
      <p:sp>
        <p:nvSpPr>
          <p:cNvPr id="8" name="Inhaltsplatzhalter 2"/>
          <p:cNvSpPr txBox="1">
            <a:spLocks/>
          </p:cNvSpPr>
          <p:nvPr/>
        </p:nvSpPr>
        <p:spPr bwMode="auto">
          <a:xfrm>
            <a:off x="468313" y="1628800"/>
            <a:ext cx="8226425"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550"/>
              </a:spcBef>
              <a:spcAft>
                <a:spcPct val="0"/>
              </a:spcAft>
              <a:buClr>
                <a:srgbClr val="000000"/>
              </a:buClr>
              <a:buSzPct val="100000"/>
              <a:buFont typeface="Times New Roman" panose="02020603050405020304" pitchFamily="18" charset="0"/>
              <a:defRPr sz="2200" kern="1200">
                <a:solidFill>
                  <a:srgbClr val="000000"/>
                </a:solidFill>
                <a:latin typeface="+mn-lt"/>
                <a:ea typeface="+mn-ea"/>
                <a:cs typeface="+mn-cs"/>
              </a:defRPr>
            </a:lvl1pPr>
            <a:lvl2pPr marL="742950" indent="-28575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449263" rtl="0" eaLnBrk="0" fontAlgn="base" latinLnBrk="0" hangingPunct="0">
              <a:lnSpc>
                <a:spcPct val="100000"/>
              </a:lnSpc>
              <a:spcBef>
                <a:spcPts val="550"/>
              </a:spcBef>
              <a:spcAft>
                <a:spcPct val="0"/>
              </a:spcAft>
              <a:buClr>
                <a:srgbClr val="000000"/>
              </a:buClr>
              <a:buSzPct val="100000"/>
              <a:buFont typeface="Arial" panose="020B0604020202020204" pitchFamily="34" charset="0"/>
              <a:buChar char="•"/>
              <a:tabLst/>
              <a:defRPr/>
            </a:pPr>
            <a:r>
              <a:rPr kumimoji="0" lang="de-DE" sz="2200" b="0" i="0" u="none" strike="noStrike" kern="1200" cap="none" spc="0" normalizeH="0" baseline="0" noProof="0">
                <a:ln>
                  <a:noFill/>
                </a:ln>
                <a:solidFill>
                  <a:srgbClr val="000000"/>
                </a:solidFill>
                <a:effectLst/>
                <a:uLnTx/>
                <a:uFillTx/>
                <a:latin typeface="Arial"/>
                <a:ea typeface="+mn-ea"/>
                <a:cs typeface="Arial"/>
              </a:rPr>
              <a:t>In some corpus query systems, one can search on all levels but only gets the text on the main level as a result...</a:t>
            </a: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22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22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22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r>
              <a:rPr kumimoji="0" lang="de-DE" sz="1600" b="1" i="0" u="none" strike="noStrike" kern="1200" cap="none" spc="0" normalizeH="0" baseline="0" noProof="0">
                <a:ln>
                  <a:noFill/>
                </a:ln>
                <a:solidFill>
                  <a:srgbClr val="000000"/>
                </a:solidFill>
                <a:effectLst/>
                <a:uLnTx/>
                <a:uFillTx/>
                <a:latin typeface="Arial"/>
                <a:ea typeface="+mn-ea"/>
                <a:cs typeface="Arial"/>
              </a:rPr>
              <a:t>  text</a:t>
            </a:r>
            <a:r>
              <a:rPr kumimoji="0" lang="de-DE" sz="2200" b="0" i="0" u="none" strike="noStrike" kern="1200" cap="none" spc="0" normalizeH="0" baseline="0" noProof="0">
                <a:ln>
                  <a:noFill/>
                </a:ln>
                <a:solidFill>
                  <a:srgbClr val="000000"/>
                </a:solidFill>
                <a:effectLst/>
                <a:uLnTx/>
                <a:uFillTx/>
                <a:latin typeface="Arial"/>
                <a:ea typeface="+mn-ea"/>
                <a:cs typeface="Arial"/>
              </a:rPr>
              <a:t>						</a:t>
            </a:r>
            <a:r>
              <a:rPr kumimoji="0" lang="de-DE" sz="1600" b="0" i="0" u="none" strike="noStrike" kern="1200" cap="none" spc="0" normalizeH="0" baseline="0" noProof="0">
                <a:ln>
                  <a:noFill/>
                </a:ln>
                <a:solidFill>
                  <a:srgbClr val="000000"/>
                </a:solidFill>
                <a:effectLst/>
                <a:uLnTx/>
                <a:uFillTx/>
                <a:latin typeface="Arial"/>
                <a:ea typeface="+mn-ea"/>
                <a:cs typeface="Arial"/>
              </a:rPr>
              <a:t>Halo		i		bims		ein		Korpustext.</a:t>
            </a: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16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16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r>
              <a:rPr kumimoji="0" lang="de-DE" sz="1600" b="0" i="0" u="none" strike="noStrike" kern="1200" cap="none" spc="0" normalizeH="0" baseline="0" noProof="0">
                <a:ln>
                  <a:noFill/>
                </a:ln>
                <a:solidFill>
                  <a:srgbClr val="000000"/>
                </a:solidFill>
                <a:effectLst/>
                <a:uLnTx/>
                <a:uFillTx/>
                <a:latin typeface="Arial"/>
                <a:ea typeface="+mn-ea"/>
                <a:cs typeface="Arial"/>
              </a:rPr>
              <a:t>		</a:t>
            </a:r>
            <a:r>
              <a:rPr kumimoji="0" lang="de-DE" sz="1600" b="0" i="0" u="none" strike="noStrike" kern="1200" cap="none" spc="0" normalizeH="0" baseline="0" noProof="0">
                <a:ln>
                  <a:noFill/>
                </a:ln>
                <a:solidFill>
                  <a:srgbClr val="FFFFFF"/>
                </a:solidFill>
                <a:effectLst/>
                <a:uLnTx/>
                <a:uFillTx/>
                <a:latin typeface="Arial"/>
                <a:ea typeface="+mn-ea"/>
                <a:cs typeface="Arial"/>
              </a:rPr>
              <a:t>pos</a:t>
            </a:r>
            <a:r>
              <a:rPr kumimoji="0" lang="de-DE" sz="1600" b="0" i="0" u="none" strike="noStrike" kern="1200" cap="none" spc="0" normalizeH="0" baseline="0" noProof="0">
                <a:ln>
                  <a:noFill/>
                </a:ln>
                <a:solidFill>
                  <a:srgbClr val="FF0000"/>
                </a:solidFill>
                <a:effectLst/>
                <a:uLnTx/>
                <a:uFillTx/>
                <a:latin typeface="Arial"/>
                <a:ea typeface="+mn-ea"/>
                <a:cs typeface="Arial"/>
              </a:rPr>
              <a:t>						ITJ		PPER	VVFIN	ART		NN</a:t>
            </a: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16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endParaRPr kumimoji="0" lang="de-DE" sz="16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449263" rtl="0" eaLnBrk="0" fontAlgn="base" latinLnBrk="0" hangingPunct="0">
              <a:lnSpc>
                <a:spcPct val="100000"/>
              </a:lnSpc>
              <a:spcBef>
                <a:spcPts val="550"/>
              </a:spcBef>
              <a:spcAft>
                <a:spcPct val="0"/>
              </a:spcAft>
              <a:buClr>
                <a:srgbClr val="000000"/>
              </a:buClr>
              <a:buSzPct val="100000"/>
              <a:buFont typeface="Times New Roman" panose="02020603050405020304" pitchFamily="18" charset="0"/>
              <a:buNone/>
              <a:tabLst/>
              <a:defRPr/>
            </a:pPr>
            <a:r>
              <a:rPr kumimoji="0" lang="de-DE" sz="1600" b="0" i="0" u="none" strike="noStrike" kern="1200" cap="none" spc="0" normalizeH="0" baseline="0" noProof="0">
                <a:ln>
                  <a:noFill/>
                </a:ln>
                <a:solidFill>
                  <a:srgbClr val="000000"/>
                </a:solidFill>
                <a:effectLst/>
                <a:uLnTx/>
                <a:uFillTx/>
                <a:latin typeface="Arial"/>
                <a:ea typeface="+mn-ea"/>
                <a:cs typeface="Arial"/>
              </a:rPr>
              <a:t>		   </a:t>
            </a:r>
            <a:r>
              <a:rPr kumimoji="0" lang="de-DE" sz="1600" b="0" i="0" u="none" strike="noStrike" kern="1200" cap="none" spc="0" normalizeH="0" baseline="0" noProof="0">
                <a:ln>
                  <a:noFill/>
                </a:ln>
                <a:solidFill>
                  <a:srgbClr val="FFFFFF"/>
                </a:solidFill>
                <a:effectLst/>
                <a:uLnTx/>
                <a:uFillTx/>
                <a:latin typeface="Arial"/>
                <a:ea typeface="+mn-ea"/>
                <a:cs typeface="Arial"/>
              </a:rPr>
              <a:t>lemma</a:t>
            </a:r>
            <a:r>
              <a:rPr kumimoji="0" lang="de-DE" sz="1600" b="0" i="0" u="none" strike="noStrike" kern="1200" cap="none" spc="0" normalizeH="0" baseline="0" noProof="0">
                <a:ln>
                  <a:noFill/>
                </a:ln>
                <a:solidFill>
                  <a:srgbClr val="00B0F0"/>
                </a:solidFill>
                <a:effectLst/>
                <a:uLnTx/>
                <a:uFillTx/>
                <a:latin typeface="Arial"/>
                <a:ea typeface="+mn-ea"/>
                <a:cs typeface="Arial"/>
              </a:rPr>
              <a:t>					hallo		ich		bins		ein		Korpustext.</a:t>
            </a:r>
            <a:r>
              <a:rPr kumimoji="0" lang="de-DE" sz="1600" b="0" i="0" u="none" strike="noStrike" kern="1200" cap="none" spc="0" normalizeH="0" baseline="0" noProof="0">
                <a:ln>
                  <a:noFill/>
                </a:ln>
                <a:solidFill>
                  <a:srgbClr val="000000"/>
                </a:solidFill>
                <a:effectLst/>
                <a:uLnTx/>
                <a:uFillTx/>
                <a:latin typeface="Arial"/>
                <a:ea typeface="+mn-ea"/>
                <a:cs typeface="Arial"/>
              </a:rPr>
              <a:t>		</a:t>
            </a:r>
            <a:endParaRPr kumimoji="0" lang="de-DE" sz="28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2329632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Corpus query systems</a:t>
            </a:r>
          </a:p>
        </p:txBody>
      </p:sp>
      <p:sp>
        <p:nvSpPr>
          <p:cNvPr id="3" name="Inhaltsplatzhalter 2"/>
          <p:cNvSpPr>
            <a:spLocks noGrp="1"/>
          </p:cNvSpPr>
          <p:nvPr>
            <p:ph idx="1"/>
          </p:nvPr>
        </p:nvSpPr>
        <p:spPr/>
        <p:txBody>
          <a:bodyPr/>
          <a:lstStyle/>
          <a:p>
            <a:r>
              <a:rPr lang="en-US"/>
              <a:t>standalone or web-based</a:t>
            </a:r>
          </a:p>
          <a:p>
            <a:r>
              <a:rPr lang="en-US"/>
              <a:t>most standalone system also have web-based counterparts</a:t>
            </a:r>
          </a:p>
          <a:p>
            <a:r>
              <a:rPr lang="en-US"/>
              <a:t>in the web-based versions you often cannot upload your own corpora (exception e.g. some instances of CQPweb)</a:t>
            </a:r>
          </a:p>
        </p:txBody>
      </p:sp>
      <p:sp>
        <p:nvSpPr>
          <p:cNvPr id="4" name="Foliennummernplatzhalter 3"/>
          <p:cNvSpPr>
            <a:spLocks noGrp="1"/>
          </p:cNvSpPr>
          <p:nvPr>
            <p:ph type="sldNum" sz="quarter" idx="12"/>
          </p:nvPr>
        </p:nvSpPr>
        <p:spPr/>
        <p:txBody>
          <a:bodyPr/>
          <a:lstStyle/>
          <a:p>
            <a:fld id="{6C6AE60A-B69C-4790-82F7-3882EDF23186}" type="slidenum">
              <a:rPr lang="de-DE" smtClean="0"/>
              <a:t>92</a:t>
            </a:fld>
            <a:endParaRPr lang="de-DE"/>
          </a:p>
        </p:txBody>
      </p:sp>
    </p:spTree>
    <p:extLst>
      <p:ext uri="{BB962C8B-B14F-4D97-AF65-F5344CB8AC3E}">
        <p14:creationId xmlns:p14="http://schemas.microsoft.com/office/powerpoint/2010/main" val="150498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r>
              <a:rPr lang="en-US"/>
              <a:t>Corpus query systems often have their own </a:t>
            </a:r>
            <a:r>
              <a:rPr lang="en-US" b="1"/>
              <a:t>syntax</a:t>
            </a:r>
            <a:r>
              <a:rPr lang="en-US"/>
              <a:t>.</a:t>
            </a:r>
          </a:p>
          <a:p>
            <a:r>
              <a:rPr lang="en-US"/>
              <a:t>Corpus query syntax is a bit like learning the syntax of foreign languages:</a:t>
            </a:r>
          </a:p>
          <a:p>
            <a:pPr marL="0" indent="0">
              <a:buNone/>
            </a:pPr>
            <a:endParaRPr lang="en-US" sz="2400"/>
          </a:p>
          <a:p>
            <a:pPr>
              <a:buFont typeface="Wingdings" panose="05000000000000000000" pitchFamily="2" charset="2"/>
              <a:buChar char="Ø"/>
            </a:pPr>
            <a:r>
              <a:rPr lang="en-US" sz="2400"/>
              <a:t>You can use a foreign language even if you have only mastered the basics of its syntax... </a:t>
            </a:r>
          </a:p>
          <a:p>
            <a:pPr>
              <a:buFont typeface="Wingdings" panose="05000000000000000000" pitchFamily="2" charset="2"/>
              <a:buChar char="Ø"/>
            </a:pPr>
            <a:r>
              <a:rPr lang="en-US" sz="2400"/>
              <a:t>... but to make full use of its expressive power, you need a good knowledge of its syntax. </a:t>
            </a:r>
          </a:p>
        </p:txBody>
      </p:sp>
      <p:sp>
        <p:nvSpPr>
          <p:cNvPr id="4" name="Foliennummernplatzhalter 3"/>
          <p:cNvSpPr>
            <a:spLocks noGrp="1"/>
          </p:cNvSpPr>
          <p:nvPr>
            <p:ph type="sldNum" sz="quarter" idx="12"/>
          </p:nvPr>
        </p:nvSpPr>
        <p:spPr/>
        <p:txBody>
          <a:bodyPr/>
          <a:lstStyle/>
          <a:p>
            <a:fld id="{6C6AE60A-B69C-4790-82F7-3882EDF23186}" type="slidenum">
              <a:rPr lang="de-DE" smtClean="0"/>
              <a:t>93</a:t>
            </a:fld>
            <a:endParaRPr lang="de-DE"/>
          </a:p>
        </p:txBody>
      </p:sp>
    </p:spTree>
    <p:extLst>
      <p:ext uri="{BB962C8B-B14F-4D97-AF65-F5344CB8AC3E}">
        <p14:creationId xmlns:p14="http://schemas.microsoft.com/office/powerpoint/2010/main" val="129771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pPr marL="0" indent="0">
              <a:buNone/>
            </a:pPr>
            <a:r>
              <a:rPr lang="en-US"/>
              <a:t>Which options do we need when searching a corpus?</a:t>
            </a:r>
          </a:p>
          <a:p>
            <a:pPr marL="0" indent="0">
              <a:buNone/>
            </a:pPr>
            <a:endParaRPr lang="en-US"/>
          </a:p>
          <a:p>
            <a:pPr marL="0" indent="0">
              <a:buNone/>
            </a:pPr>
            <a:r>
              <a:rPr lang="en-US" b="1"/>
              <a:t>Example 1:</a:t>
            </a:r>
          </a:p>
          <a:p>
            <a:pPr marL="0" indent="0">
              <a:buNone/>
            </a:pPr>
            <a:r>
              <a:rPr lang="en-US"/>
              <a:t>We search for all attestations of the verb </a:t>
            </a:r>
            <a:r>
              <a:rPr lang="en-US" i="1"/>
              <a:t>legen </a:t>
            </a:r>
            <a:r>
              <a:rPr lang="en-US"/>
              <a:t>'lie' (as in 'lie in bed') in a corpus that is neither POS-tagged nor lemmatized.</a:t>
            </a:r>
          </a:p>
        </p:txBody>
      </p:sp>
      <p:sp>
        <p:nvSpPr>
          <p:cNvPr id="4" name="Foliennummernplatzhalter 3"/>
          <p:cNvSpPr>
            <a:spLocks noGrp="1"/>
          </p:cNvSpPr>
          <p:nvPr>
            <p:ph type="sldNum" sz="quarter" idx="12"/>
          </p:nvPr>
        </p:nvSpPr>
        <p:spPr/>
        <p:txBody>
          <a:bodyPr/>
          <a:lstStyle/>
          <a:p>
            <a:fld id="{6C6AE60A-B69C-4790-82F7-3882EDF23186}" type="slidenum">
              <a:rPr lang="de-DE" smtClean="0"/>
              <a:t>94</a:t>
            </a:fld>
            <a:endParaRPr lang="de-DE"/>
          </a:p>
        </p:txBody>
      </p:sp>
    </p:spTree>
    <p:extLst>
      <p:ext uri="{BB962C8B-B14F-4D97-AF65-F5344CB8AC3E}">
        <p14:creationId xmlns:p14="http://schemas.microsoft.com/office/powerpoint/2010/main" val="8015306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pPr marL="0" indent="0">
              <a:buNone/>
            </a:pPr>
            <a:r>
              <a:rPr lang="en-US"/>
              <a:t>Which options do we need when searching a corpus?</a:t>
            </a:r>
          </a:p>
          <a:p>
            <a:pPr marL="0" indent="0">
              <a:buNone/>
            </a:pPr>
            <a:endParaRPr lang="en-US"/>
          </a:p>
          <a:p>
            <a:pPr marL="0" indent="0">
              <a:buNone/>
            </a:pPr>
            <a:r>
              <a:rPr lang="en-US" b="1"/>
              <a:t>Example 2:</a:t>
            </a:r>
          </a:p>
          <a:p>
            <a:pPr marL="0" indent="0">
              <a:buNone/>
            </a:pPr>
            <a:r>
              <a:rPr lang="en-US"/>
              <a:t>We search for all attestations of the verbs </a:t>
            </a:r>
            <a:r>
              <a:rPr lang="en-US" i="1"/>
              <a:t>setzen, stellen, legen </a:t>
            </a:r>
            <a:r>
              <a:rPr lang="en-US"/>
              <a:t>(all roughly 'put' in a </a:t>
            </a:r>
            <a:r>
              <a:rPr lang="en-US" b="1"/>
              <a:t>lemmatized </a:t>
            </a:r>
            <a:r>
              <a:rPr lang="en-US"/>
              <a:t>corpus)</a:t>
            </a:r>
          </a:p>
        </p:txBody>
      </p:sp>
      <p:sp>
        <p:nvSpPr>
          <p:cNvPr id="4" name="Foliennummernplatzhalter 3"/>
          <p:cNvSpPr>
            <a:spLocks noGrp="1"/>
          </p:cNvSpPr>
          <p:nvPr>
            <p:ph type="sldNum" sz="quarter" idx="12"/>
          </p:nvPr>
        </p:nvSpPr>
        <p:spPr/>
        <p:txBody>
          <a:bodyPr/>
          <a:lstStyle/>
          <a:p>
            <a:fld id="{6C6AE60A-B69C-4790-82F7-3882EDF23186}" type="slidenum">
              <a:rPr lang="de-DE" smtClean="0"/>
              <a:t>95</a:t>
            </a:fld>
            <a:endParaRPr lang="de-DE"/>
          </a:p>
        </p:txBody>
      </p:sp>
    </p:spTree>
    <p:extLst>
      <p:ext uri="{BB962C8B-B14F-4D97-AF65-F5344CB8AC3E}">
        <p14:creationId xmlns:p14="http://schemas.microsoft.com/office/powerpoint/2010/main" val="1600782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pPr marL="0" indent="0">
              <a:buNone/>
            </a:pPr>
            <a:r>
              <a:rPr lang="en-US"/>
              <a:t>Which options do we need when searching a corpus?</a:t>
            </a:r>
          </a:p>
          <a:p>
            <a:pPr marL="0" indent="0">
              <a:buNone/>
            </a:pPr>
            <a:endParaRPr lang="en-US"/>
          </a:p>
          <a:p>
            <a:pPr marL="0" indent="0">
              <a:buNone/>
            </a:pPr>
            <a:r>
              <a:rPr lang="en-US" b="1"/>
              <a:t>Example 3:</a:t>
            </a:r>
          </a:p>
          <a:p>
            <a:pPr marL="0" indent="0">
              <a:buNone/>
            </a:pPr>
            <a:r>
              <a:rPr lang="en-US"/>
              <a:t>We search attestations for the pattern </a:t>
            </a:r>
            <a:r>
              <a:rPr lang="en-US" i="1"/>
              <a:t>je </a:t>
            </a:r>
            <a:r>
              <a:rPr lang="en-US"/>
              <a:t>X-</a:t>
            </a:r>
            <a:r>
              <a:rPr lang="en-US" i="1"/>
              <a:t>er desto </a:t>
            </a:r>
            <a:r>
              <a:rPr lang="en-US"/>
              <a:t>Y-</a:t>
            </a:r>
            <a:r>
              <a:rPr lang="en-US" i="1"/>
              <a:t>er </a:t>
            </a:r>
            <a:r>
              <a:rPr lang="en-US"/>
              <a:t>'the x-er the y-er'</a:t>
            </a:r>
            <a:r>
              <a:rPr lang="en-US" i="1"/>
              <a:t> </a:t>
            </a:r>
            <a:r>
              <a:rPr lang="en-US"/>
              <a:t>in a POS-tagged corpus.</a:t>
            </a:r>
          </a:p>
        </p:txBody>
      </p:sp>
      <p:sp>
        <p:nvSpPr>
          <p:cNvPr id="4" name="Foliennummernplatzhalter 3"/>
          <p:cNvSpPr>
            <a:spLocks noGrp="1"/>
          </p:cNvSpPr>
          <p:nvPr>
            <p:ph type="sldNum" sz="quarter" idx="12"/>
          </p:nvPr>
        </p:nvSpPr>
        <p:spPr/>
        <p:txBody>
          <a:bodyPr/>
          <a:lstStyle/>
          <a:p>
            <a:fld id="{6C6AE60A-B69C-4790-82F7-3882EDF23186}" type="slidenum">
              <a:rPr lang="de-DE" smtClean="0"/>
              <a:t>96</a:t>
            </a:fld>
            <a:endParaRPr lang="de-DE"/>
          </a:p>
        </p:txBody>
      </p:sp>
    </p:spTree>
    <p:extLst>
      <p:ext uri="{BB962C8B-B14F-4D97-AF65-F5344CB8AC3E}">
        <p14:creationId xmlns:p14="http://schemas.microsoft.com/office/powerpoint/2010/main" val="17856721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pPr marL="0" indent="0">
              <a:buNone/>
            </a:pPr>
            <a:r>
              <a:rPr lang="en-US"/>
              <a:t>Which options do we need when searching a corpus?</a:t>
            </a:r>
          </a:p>
          <a:p>
            <a:pPr marL="0" indent="0">
              <a:buNone/>
            </a:pPr>
            <a:endParaRPr lang="en-US"/>
          </a:p>
          <a:p>
            <a:pPr marL="0" indent="0">
              <a:buNone/>
            </a:pPr>
            <a:r>
              <a:rPr lang="en-US" b="1"/>
              <a:t>Example 4:</a:t>
            </a:r>
          </a:p>
          <a:p>
            <a:pPr marL="0" indent="0">
              <a:buNone/>
            </a:pPr>
            <a:r>
              <a:rPr lang="en-US"/>
              <a:t>We search attestations for </a:t>
            </a:r>
            <a:r>
              <a:rPr lang="en-US" i="1"/>
              <a:t>weil </a:t>
            </a:r>
            <a:r>
              <a:rPr lang="en-US"/>
              <a:t>+ noun and </a:t>
            </a:r>
            <a:r>
              <a:rPr lang="en-US" i="1"/>
              <a:t>weil </a:t>
            </a:r>
            <a:r>
              <a:rPr lang="en-US"/>
              <a:t>+ adjective in a pos-tagged corpus:</a:t>
            </a:r>
          </a:p>
          <a:p>
            <a:r>
              <a:rPr lang="en-US" i="1"/>
              <a:t>Ich kann heute nicht ins Kino, weil Seminar.</a:t>
            </a:r>
          </a:p>
          <a:p>
            <a:r>
              <a:rPr lang="en-US" i="1"/>
              <a:t>Ich will heute nicht ins Kino, weil müde.</a:t>
            </a:r>
          </a:p>
          <a:p>
            <a:r>
              <a:rPr lang="en-US"/>
              <a:t>but not:</a:t>
            </a:r>
            <a:r>
              <a:rPr lang="en-US" b="1"/>
              <a:t> </a:t>
            </a:r>
            <a:r>
              <a:rPr lang="en-US" i="1"/>
              <a:t>...weil Seminar ist.</a:t>
            </a:r>
          </a:p>
        </p:txBody>
      </p:sp>
      <p:sp>
        <p:nvSpPr>
          <p:cNvPr id="4" name="Foliennummernplatzhalter 3"/>
          <p:cNvSpPr>
            <a:spLocks noGrp="1"/>
          </p:cNvSpPr>
          <p:nvPr>
            <p:ph type="sldNum" sz="quarter" idx="12"/>
          </p:nvPr>
        </p:nvSpPr>
        <p:spPr/>
        <p:txBody>
          <a:bodyPr/>
          <a:lstStyle/>
          <a:p>
            <a:fld id="{6C6AE60A-B69C-4790-82F7-3882EDF23186}" type="slidenum">
              <a:rPr lang="de-DE" smtClean="0"/>
              <a:t>97</a:t>
            </a:fld>
            <a:endParaRPr lang="de-DE"/>
          </a:p>
        </p:txBody>
      </p:sp>
    </p:spTree>
    <p:extLst>
      <p:ext uri="{BB962C8B-B14F-4D97-AF65-F5344CB8AC3E}">
        <p14:creationId xmlns:p14="http://schemas.microsoft.com/office/powerpoint/2010/main" val="7074716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Query syntax</a:t>
            </a:r>
          </a:p>
        </p:txBody>
      </p:sp>
      <p:sp>
        <p:nvSpPr>
          <p:cNvPr id="3" name="Inhaltsplatzhalter 2"/>
          <p:cNvSpPr>
            <a:spLocks noGrp="1"/>
          </p:cNvSpPr>
          <p:nvPr>
            <p:ph idx="1"/>
          </p:nvPr>
        </p:nvSpPr>
        <p:spPr/>
        <p:txBody>
          <a:bodyPr/>
          <a:lstStyle/>
          <a:p>
            <a:pPr marL="0" indent="0">
              <a:buNone/>
            </a:pPr>
            <a:r>
              <a:rPr lang="en-US"/>
              <a:t>Which options do we need when searching a corpus?</a:t>
            </a:r>
          </a:p>
          <a:p>
            <a:pPr marL="0" indent="0">
              <a:buNone/>
            </a:pPr>
            <a:endParaRPr lang="en-US"/>
          </a:p>
          <a:p>
            <a:pPr marL="0" indent="0">
              <a:buNone/>
            </a:pPr>
            <a:r>
              <a:rPr lang="en-US" b="1"/>
              <a:t>Example 5:</a:t>
            </a:r>
          </a:p>
          <a:p>
            <a:pPr marL="0" indent="0">
              <a:buNone/>
            </a:pPr>
            <a:r>
              <a:rPr lang="en-US" sz="2800"/>
              <a:t>We search queries for V-</a:t>
            </a:r>
            <a:r>
              <a:rPr lang="en-US" sz="2800" i="1"/>
              <a:t>en gehen </a:t>
            </a:r>
            <a:r>
              <a:rPr lang="en-US" sz="2800"/>
              <a:t>in a tagged corpus.</a:t>
            </a:r>
          </a:p>
          <a:p>
            <a:r>
              <a:rPr lang="en-US" sz="2800" i="1"/>
              <a:t>Ich gehe heute schwimmen.</a:t>
            </a:r>
            <a:r>
              <a:rPr lang="en-US" sz="2800"/>
              <a:t> 'I go swimming today'</a:t>
            </a:r>
          </a:p>
          <a:p>
            <a:r>
              <a:rPr lang="en-US" sz="2800" i="1"/>
              <a:t>Ich will heute schwimmen gehen.</a:t>
            </a:r>
            <a:r>
              <a:rPr lang="en-US" sz="2800"/>
              <a:t> 'I want to go swimming today'</a:t>
            </a:r>
          </a:p>
          <a:p>
            <a:r>
              <a:rPr lang="en-US" sz="2800" i="1"/>
              <a:t>Ich gehe heute mit meinem Freund schwimmen.</a:t>
            </a:r>
            <a:r>
              <a:rPr lang="en-US" sz="2800"/>
              <a:t> 'I go swimming with my (boy)friend today'</a:t>
            </a:r>
          </a:p>
        </p:txBody>
      </p:sp>
      <p:sp>
        <p:nvSpPr>
          <p:cNvPr id="4" name="Foliennummernplatzhalter 3"/>
          <p:cNvSpPr>
            <a:spLocks noGrp="1"/>
          </p:cNvSpPr>
          <p:nvPr>
            <p:ph type="sldNum" sz="quarter" idx="12"/>
          </p:nvPr>
        </p:nvSpPr>
        <p:spPr/>
        <p:txBody>
          <a:bodyPr/>
          <a:lstStyle/>
          <a:p>
            <a:fld id="{6C6AE60A-B69C-4790-82F7-3882EDF23186}" type="slidenum">
              <a:rPr lang="de-DE" smtClean="0"/>
              <a:t>98</a:t>
            </a:fld>
            <a:endParaRPr lang="de-DE"/>
          </a:p>
        </p:txBody>
      </p:sp>
    </p:spTree>
    <p:extLst>
      <p:ext uri="{BB962C8B-B14F-4D97-AF65-F5344CB8AC3E}">
        <p14:creationId xmlns:p14="http://schemas.microsoft.com/office/powerpoint/2010/main" val="20067870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So what do we need?</a:t>
            </a:r>
          </a:p>
        </p:txBody>
      </p:sp>
      <p:sp>
        <p:nvSpPr>
          <p:cNvPr id="3" name="Inhaltsplatzhalter 2"/>
          <p:cNvSpPr>
            <a:spLocks noGrp="1"/>
          </p:cNvSpPr>
          <p:nvPr>
            <p:ph idx="1"/>
          </p:nvPr>
        </p:nvSpPr>
        <p:spPr/>
        <p:txBody>
          <a:bodyPr>
            <a:normAutofit/>
          </a:bodyPr>
          <a:lstStyle/>
          <a:p>
            <a:pPr marL="0" indent="0">
              <a:buNone/>
            </a:pPr>
            <a:r>
              <a:rPr lang="en-US" sz="2400"/>
              <a:t>Logical operators</a:t>
            </a:r>
          </a:p>
          <a:p>
            <a:r>
              <a:rPr lang="en-US" sz="2400"/>
              <a:t>AND</a:t>
            </a:r>
          </a:p>
          <a:p>
            <a:r>
              <a:rPr lang="en-US" sz="2400"/>
              <a:t>OR</a:t>
            </a:r>
          </a:p>
          <a:p>
            <a:r>
              <a:rPr lang="en-US" sz="2400"/>
              <a:t>NOT</a:t>
            </a:r>
          </a:p>
          <a:p>
            <a:endParaRPr lang="en-US" sz="2400"/>
          </a:p>
          <a:p>
            <a:pPr marL="0" indent="0">
              <a:buNone/>
            </a:pPr>
            <a:r>
              <a:rPr lang="en-US" sz="2400"/>
              <a:t>Wildcards</a:t>
            </a:r>
          </a:p>
          <a:p>
            <a:r>
              <a:rPr lang="en-US" sz="2400"/>
              <a:t>leg*, setz*, stell*</a:t>
            </a:r>
          </a:p>
          <a:p>
            <a:endParaRPr lang="en-US" sz="2400"/>
          </a:p>
          <a:p>
            <a:pPr marL="0" indent="0">
              <a:buNone/>
            </a:pPr>
            <a:r>
              <a:rPr lang="en-US" sz="2400"/>
              <a:t>Distance operators</a:t>
            </a:r>
          </a:p>
          <a:p>
            <a:r>
              <a:rPr lang="en-US" sz="2400"/>
              <a:t>Ich gehe {0-5} schwimmen</a:t>
            </a:r>
          </a:p>
        </p:txBody>
      </p:sp>
      <p:sp>
        <p:nvSpPr>
          <p:cNvPr id="4" name="Foliennummernplatzhalter 3"/>
          <p:cNvSpPr>
            <a:spLocks noGrp="1"/>
          </p:cNvSpPr>
          <p:nvPr>
            <p:ph type="sldNum" sz="quarter" idx="12"/>
          </p:nvPr>
        </p:nvSpPr>
        <p:spPr/>
        <p:txBody>
          <a:bodyPr/>
          <a:lstStyle/>
          <a:p>
            <a:fld id="{6C6AE60A-B69C-4790-82F7-3882EDF23186}" type="slidenum">
              <a:rPr lang="de-DE" smtClean="0"/>
              <a:t>99</a:t>
            </a:fld>
            <a:endParaRPr lang="de-DE"/>
          </a:p>
        </p:txBody>
      </p:sp>
    </p:spTree>
    <p:extLst>
      <p:ext uri="{BB962C8B-B14F-4D97-AF65-F5344CB8AC3E}">
        <p14:creationId xmlns:p14="http://schemas.microsoft.com/office/powerpoint/2010/main" val="1839374057"/>
      </p:ext>
    </p:extLst>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7161</TotalTime>
  <Words>6956</Words>
  <Application>Microsoft Macintosh PowerPoint</Application>
  <PresentationFormat>On-screen Show (4:3)</PresentationFormat>
  <Paragraphs>1079</Paragraphs>
  <Slides>155</Slides>
  <Notes>31</Notes>
  <HiddenSlides>2</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155</vt:i4>
      </vt:variant>
    </vt:vector>
  </HeadingPairs>
  <TitlesOfParts>
    <vt:vector size="164" baseType="lpstr">
      <vt:lpstr>Arial</vt:lpstr>
      <vt:lpstr>Brush Script Std</vt:lpstr>
      <vt:lpstr>Calibri</vt:lpstr>
      <vt:lpstr>Cambria Math</vt:lpstr>
      <vt:lpstr>Corbel</vt:lpstr>
      <vt:lpstr>Courier</vt:lpstr>
      <vt:lpstr>Times New Roman</vt:lpstr>
      <vt:lpstr>Wingdings</vt:lpstr>
      <vt:lpstr>Larissa-Design</vt:lpstr>
      <vt:lpstr>Corpus linguistics</vt:lpstr>
      <vt:lpstr>Materials</vt:lpstr>
      <vt:lpstr>Goals</vt:lpstr>
      <vt:lpstr>What is a corpus and  how can we use it?</vt:lpstr>
      <vt:lpstr>Time machines...</vt:lpstr>
      <vt:lpstr>Time machines...</vt:lpstr>
      <vt:lpstr>Time machines...</vt:lpstr>
      <vt:lpstr>Corpora as time machines</vt:lpstr>
      <vt:lpstr>Corpora as time machines</vt:lpstr>
      <vt:lpstr>Corpora as time machines</vt:lpstr>
      <vt:lpstr>The "linguistic onion"</vt:lpstr>
      <vt:lpstr>Corpora as time machines</vt:lpstr>
      <vt:lpstr>What we are going to do</vt:lpstr>
      <vt:lpstr>PowerPoint Presentation</vt:lpstr>
      <vt:lpstr>Why all this? The scientific method  and scientific theory</vt:lpstr>
      <vt:lpstr>Aristotle</vt:lpstr>
      <vt:lpstr>Sir Francis Bacon</vt:lpstr>
      <vt:lpstr>Pre-assumptions</vt:lpstr>
      <vt:lpstr>Uniformity of nature</vt:lpstr>
      <vt:lpstr>Uniformity of nature</vt:lpstr>
      <vt:lpstr>Finite causality</vt:lpstr>
      <vt:lpstr>Positivism</vt:lpstr>
      <vt:lpstr>Logical positivism</vt:lpstr>
      <vt:lpstr>Falsificationism</vt:lpstr>
      <vt:lpstr>Occam's razor</vt:lpstr>
      <vt:lpstr>Relation to corpus linguistics</vt:lpstr>
      <vt:lpstr>But...</vt:lpstr>
      <vt:lpstr>Deductive vs. inductive method</vt:lpstr>
      <vt:lpstr>PowerPoint Presentation</vt:lpstr>
      <vt:lpstr>Deductive vs. inductive method</vt:lpstr>
      <vt:lpstr>Why corpus linguistics?</vt:lpstr>
      <vt:lpstr>PowerPoint Presentation</vt:lpstr>
      <vt:lpstr>Why?</vt:lpstr>
      <vt:lpstr>beizeiten, mitunter</vt:lpstr>
      <vt:lpstr>beizeiten, mitunter</vt:lpstr>
      <vt:lpstr>gleichwohl</vt:lpstr>
      <vt:lpstr>gleichsam</vt:lpstr>
      <vt:lpstr>Can we trust our intuitions?</vt:lpstr>
      <vt:lpstr>How to apply corpus linguistics</vt:lpstr>
      <vt:lpstr>What is corpus linguistics?</vt:lpstr>
      <vt:lpstr>What is corpus linguistics?</vt:lpstr>
      <vt:lpstr>What is corpus linguistics?</vt:lpstr>
      <vt:lpstr>What is corpus linguistics?</vt:lpstr>
      <vt:lpstr>Corpus-linguistic workflow</vt:lpstr>
      <vt:lpstr>Corpus design</vt:lpstr>
      <vt:lpstr>Corpus design</vt:lpstr>
      <vt:lpstr>Balance and representativity</vt:lpstr>
      <vt:lpstr>Corpus design</vt:lpstr>
      <vt:lpstr>Corpus design</vt:lpstr>
      <vt:lpstr>Creating a corpus</vt:lpstr>
      <vt:lpstr>Creating a corpus</vt:lpstr>
      <vt:lpstr>Let's build a corpus!</vt:lpstr>
      <vt:lpstr>Possible workflows</vt:lpstr>
      <vt:lpstr>Annotation: Two ways</vt:lpstr>
      <vt:lpstr>Annotation in corpora or concordances?</vt:lpstr>
      <vt:lpstr>Workflow for concordance-based analyses</vt:lpstr>
      <vt:lpstr>Existing corpora</vt:lpstr>
      <vt:lpstr>Basic notions of corpus linguistics</vt:lpstr>
      <vt:lpstr>POS-Tagging &amp; Lemmatization</vt:lpstr>
      <vt:lpstr>Tagsets</vt:lpstr>
      <vt:lpstr>Types and Tokens</vt:lpstr>
      <vt:lpstr>Types vs. Tokens</vt:lpstr>
      <vt:lpstr>Types vs. Tokens</vt:lpstr>
      <vt:lpstr>Types vs. Tokens</vt:lpstr>
      <vt:lpstr>PowerPoint Presentation</vt:lpstr>
      <vt:lpstr>PowerPoint Presentation</vt:lpstr>
      <vt:lpstr>PowerPoint Presentation</vt:lpstr>
      <vt:lpstr>How many types?</vt:lpstr>
      <vt:lpstr>Types and Tokens</vt:lpstr>
      <vt:lpstr>Quantitative and qualitative methods</vt:lpstr>
      <vt:lpstr>Corpus analysis</vt:lpstr>
      <vt:lpstr>Corpus analysis</vt:lpstr>
      <vt:lpstr>Corpus analysis</vt:lpstr>
      <vt:lpstr>Qualitative vs. quantitative</vt:lpstr>
      <vt:lpstr>Qualitative vs. quantitative</vt:lpstr>
      <vt:lpstr>Qualitative vs. quantitative</vt:lpstr>
      <vt:lpstr>From concordance to analysis</vt:lpstr>
      <vt:lpstr>Literature, software, resources</vt:lpstr>
      <vt:lpstr>Literature recommendations</vt:lpstr>
      <vt:lpstr>Resources &amp; software</vt:lpstr>
      <vt:lpstr>AntConc</vt:lpstr>
      <vt:lpstr>Resources &amp; software</vt:lpstr>
      <vt:lpstr>R</vt:lpstr>
      <vt:lpstr>R Studio</vt:lpstr>
      <vt:lpstr>R</vt:lpstr>
      <vt:lpstr>Corpus query systems  and query syntax</vt:lpstr>
      <vt:lpstr>Corpus and query system</vt:lpstr>
      <vt:lpstr>Corpus query systems</vt:lpstr>
      <vt:lpstr>Anatomy of a corpus</vt:lpstr>
      <vt:lpstr>Anatomy of a corpus</vt:lpstr>
      <vt:lpstr>Corpus and query system</vt:lpstr>
      <vt:lpstr>Corpus query systems</vt:lpstr>
      <vt:lpstr>Query syntax</vt:lpstr>
      <vt:lpstr>Query syntax</vt:lpstr>
      <vt:lpstr>Query syntax</vt:lpstr>
      <vt:lpstr>Query syntax</vt:lpstr>
      <vt:lpstr>Query syntax</vt:lpstr>
      <vt:lpstr>Query syntax</vt:lpstr>
      <vt:lpstr>So what do we need?</vt:lpstr>
      <vt:lpstr>How can I find what I'm looking for?</vt:lpstr>
      <vt:lpstr>Regular expressions</vt:lpstr>
      <vt:lpstr>The most important regular expressions</vt:lpstr>
      <vt:lpstr>The most important regular expressions</vt:lpstr>
      <vt:lpstr>The most important regular expressions</vt:lpstr>
      <vt:lpstr>Using regular expressions</vt:lpstr>
      <vt:lpstr>Next level</vt:lpstr>
      <vt:lpstr>Bracket expressions</vt:lpstr>
      <vt:lpstr>Lookaround / Lookahead</vt:lpstr>
      <vt:lpstr>Lookaround / Lookahead</vt:lpstr>
      <vt:lpstr>Lookaround / Lookahead</vt:lpstr>
      <vt:lpstr>Lookaround / Lookahead</vt:lpstr>
      <vt:lpstr>Hands-on example</vt:lpstr>
      <vt:lpstr>Using regular expressions</vt:lpstr>
      <vt:lpstr>Using regular expressions</vt:lpstr>
      <vt:lpstr>Encoding Hell</vt:lpstr>
      <vt:lpstr>PowerPoint Presentation</vt:lpstr>
      <vt:lpstr>Encoding Hell</vt:lpstr>
      <vt:lpstr>Behind the scenes of a corpus</vt:lpstr>
      <vt:lpstr>Why looking behind the scenes?</vt:lpstr>
      <vt:lpstr>Why looking behind the scenes?</vt:lpstr>
      <vt:lpstr>Example: DWDS/DTA</vt:lpstr>
      <vt:lpstr>Example: REM</vt:lpstr>
      <vt:lpstr>Precision and Recall</vt:lpstr>
      <vt:lpstr>Am I actually finding what I'm looking for?</vt:lpstr>
      <vt:lpstr>Precision and Recall</vt:lpstr>
      <vt:lpstr>Precision and Recall</vt:lpstr>
      <vt:lpstr>Precision and Recall</vt:lpstr>
      <vt:lpstr>Annotation</vt:lpstr>
      <vt:lpstr>Annotation</vt:lpstr>
      <vt:lpstr>Possible workflows</vt:lpstr>
      <vt:lpstr>Annotation</vt:lpstr>
      <vt:lpstr>POS tagging with STTS</vt:lpstr>
      <vt:lpstr>Annotation</vt:lpstr>
      <vt:lpstr>Example: Sentence annotation</vt:lpstr>
      <vt:lpstr>Example: Sentence annotation</vt:lpstr>
      <vt:lpstr>Example: Sentence annotation</vt:lpstr>
      <vt:lpstr>Example: Sentence annotation</vt:lpstr>
      <vt:lpstr>Example: Sentence annotation</vt:lpstr>
      <vt:lpstr>Example: Animacy</vt:lpstr>
      <vt:lpstr>Annotation guidelines</vt:lpstr>
      <vt:lpstr>MAMA cycle</vt:lpstr>
      <vt:lpstr>Annotation tools</vt:lpstr>
      <vt:lpstr>Inter-Annotator Agreement</vt:lpstr>
      <vt:lpstr>Inter-Annotator Agreement</vt:lpstr>
      <vt:lpstr>Inter-Annotator Agreement</vt:lpstr>
      <vt:lpstr>Inter-Annotator Agreement</vt:lpstr>
      <vt:lpstr>Inter-Annotator Agreement</vt:lpstr>
      <vt:lpstr>Annotation: Wrap-up</vt:lpstr>
      <vt:lpstr>From concordance to analysis:  Practical examples for working with spreadsheet programmes </vt:lpstr>
      <vt:lpstr>Spreadsheet programmes</vt:lpstr>
      <vt:lpstr>Example: programmiert vs. vorprogrammiert</vt:lpstr>
      <vt:lpstr>Step 1: Easy</vt:lpstr>
      <vt:lpstr>Step 2: Harder</vt:lpstr>
      <vt:lpstr>Step 3: Not exactly trivial</vt:lpstr>
      <vt:lpstr>Example: Sinn machen vs. Sinn ergeben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Historische Syntax: Einführung</dc:title>
  <dc:creator>Stefan Hartmann</dc:creator>
  <cp:lastModifiedBy>Stefan Hartmann</cp:lastModifiedBy>
  <cp:revision>790</cp:revision>
  <cp:lastPrinted>2019-02-17T11:15:49Z</cp:lastPrinted>
  <dcterms:modified xsi:type="dcterms:W3CDTF">2024-03-06T18:29:24Z</dcterms:modified>
</cp:coreProperties>
</file>